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84" r:id="rId2"/>
    <p:sldMasterId id="2147483690" r:id="rId3"/>
    <p:sldMasterId id="2147483700" r:id="rId4"/>
  </p:sldMasterIdLst>
  <p:notesMasterIdLst>
    <p:notesMasterId r:id="rId40"/>
  </p:notesMasterIdLst>
  <p:handoutMasterIdLst>
    <p:handoutMasterId r:id="rId41"/>
  </p:handoutMasterIdLst>
  <p:sldIdLst>
    <p:sldId id="335" r:id="rId5"/>
    <p:sldId id="274" r:id="rId6"/>
    <p:sldId id="258" r:id="rId7"/>
    <p:sldId id="259" r:id="rId8"/>
    <p:sldId id="257" r:id="rId9"/>
    <p:sldId id="323" r:id="rId10"/>
    <p:sldId id="347" r:id="rId11"/>
    <p:sldId id="365" r:id="rId12"/>
    <p:sldId id="366" r:id="rId13"/>
    <p:sldId id="352" r:id="rId14"/>
    <p:sldId id="367" r:id="rId15"/>
    <p:sldId id="336" r:id="rId16"/>
    <p:sldId id="328" r:id="rId17"/>
    <p:sldId id="332" r:id="rId18"/>
    <p:sldId id="353" r:id="rId19"/>
    <p:sldId id="318" r:id="rId20"/>
    <p:sldId id="320" r:id="rId21"/>
    <p:sldId id="348" r:id="rId22"/>
    <p:sldId id="321" r:id="rId23"/>
    <p:sldId id="368" r:id="rId24"/>
    <p:sldId id="364" r:id="rId25"/>
    <p:sldId id="355" r:id="rId26"/>
    <p:sldId id="356" r:id="rId27"/>
    <p:sldId id="357" r:id="rId28"/>
    <p:sldId id="358" r:id="rId29"/>
    <p:sldId id="359" r:id="rId30"/>
    <p:sldId id="344" r:id="rId31"/>
    <p:sldId id="342" r:id="rId32"/>
    <p:sldId id="354" r:id="rId33"/>
    <p:sldId id="349" r:id="rId34"/>
    <p:sldId id="338" r:id="rId35"/>
    <p:sldId id="360" r:id="rId36"/>
    <p:sldId id="361" r:id="rId37"/>
    <p:sldId id="345" r:id="rId38"/>
    <p:sldId id="363" r:id="rId3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6531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13062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9593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261244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3265551" algn="l" defTabSz="130622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3918661" algn="l" defTabSz="130622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4571771" algn="l" defTabSz="130622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5224882" algn="l" defTabSz="130622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Christian" id="{B070B962-D94A-D54D-A85F-55A8503E1475}">
          <p14:sldIdLst>
            <p14:sldId id="335"/>
            <p14:sldId id="274"/>
            <p14:sldId id="258"/>
            <p14:sldId id="259"/>
            <p14:sldId id="257"/>
            <p14:sldId id="323"/>
          </p14:sldIdLst>
        </p14:section>
        <p14:section name="Di Yang" id="{D91F6696-A831-FB43-8AFF-EB090C7A9208}">
          <p14:sldIdLst>
            <p14:sldId id="347"/>
            <p14:sldId id="365"/>
            <p14:sldId id="366"/>
          </p14:sldIdLst>
        </p14:section>
        <p14:section name="Karthik" id="{76D96FA2-FA93-414C-BACD-0AAB446673BE}">
          <p14:sldIdLst>
            <p14:sldId id="352"/>
            <p14:sldId id="367"/>
            <p14:sldId id="336"/>
            <p14:sldId id="328"/>
            <p14:sldId id="332"/>
          </p14:sldIdLst>
        </p14:section>
        <p14:section name="Anshul" id="{8524E9B9-0255-3F44-91DD-AB024F7C8803}">
          <p14:sldIdLst>
            <p14:sldId id="353"/>
            <p14:sldId id="318"/>
            <p14:sldId id="320"/>
            <p14:sldId id="348"/>
            <p14:sldId id="321"/>
            <p14:sldId id="368"/>
            <p14:sldId id="364"/>
          </p14:sldIdLst>
        </p14:section>
        <p14:section name="Di Yang" id="{7529BF86-5E02-43EB-81D3-98272DDA9CB0}">
          <p14:sldIdLst>
            <p14:sldId id="355"/>
            <p14:sldId id="356"/>
            <p14:sldId id="357"/>
            <p14:sldId id="358"/>
            <p14:sldId id="359"/>
            <p14:sldId id="344"/>
            <p14:sldId id="342"/>
            <p14:sldId id="354"/>
            <p14:sldId id="349"/>
            <p14:sldId id="338"/>
            <p14:sldId id="360"/>
            <p14:sldId id="361"/>
            <p14:sldId id="345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 Yang" initials="DY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E2F"/>
    <a:srgbClr val="00133D"/>
    <a:srgbClr val="001C5D"/>
    <a:srgbClr val="7C878E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31" autoAdjust="0"/>
    <p:restoredTop sz="94985" autoAdjust="0"/>
  </p:normalViewPr>
  <p:slideViewPr>
    <p:cSldViewPr snapToGrid="0">
      <p:cViewPr varScale="1">
        <p:scale>
          <a:sx n="125" d="100"/>
          <a:sy n="125" d="100"/>
        </p:scale>
        <p:origin x="96" y="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yang\Downloads\Portfolio%20Snapshot%20-%20Nov%2030,%202018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sfrm%20courses\smf\class\sharpe%20rati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hu\Desktop\sharpe%20ratio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u\Desktop\sharpe%20rati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SFRM\SMF\Pitches\Mid%20Yearly%20Report\Portfolio%20Balanc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49-4086-89F0-03F7C713E8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49-4086-89F0-03F7C713E8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49-4086-89F0-03F7C713E8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349-4086-89F0-03F7C713E89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349-4086-89F0-03F7C713E89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'Portfolio Snapshot'!$A$18:$A$22</c:f>
              <c:strCache>
                <c:ptCount val="5"/>
                <c:pt idx="0">
                  <c:v>SPY</c:v>
                </c:pt>
                <c:pt idx="1">
                  <c:v>IFF</c:v>
                </c:pt>
                <c:pt idx="2">
                  <c:v>MCD</c:v>
                </c:pt>
                <c:pt idx="3">
                  <c:v>MSFT</c:v>
                </c:pt>
                <c:pt idx="4">
                  <c:v>BA</c:v>
                </c:pt>
              </c:strCache>
            </c:strRef>
          </c:cat>
          <c:val>
            <c:numRef>
              <c:f>'Portfolio Snapshot'!$B$18:$B$22</c:f>
              <c:numCache>
                <c:formatCode>0.00%</c:formatCode>
                <c:ptCount val="5"/>
                <c:pt idx="0">
                  <c:v>0.83216624289087382</c:v>
                </c:pt>
                <c:pt idx="1">
                  <c:v>4.7724863831675547E-2</c:v>
                </c:pt>
                <c:pt idx="2">
                  <c:v>2.2659877662266296E-2</c:v>
                </c:pt>
                <c:pt idx="3">
                  <c:v>4.982193179688392E-2</c:v>
                </c:pt>
                <c:pt idx="4">
                  <c:v>4.5782249664297489E-2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349-4086-89F0-03F7C713E8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Treynor Ratio Compared to S&amp;P 500</a:t>
            </a:r>
            <a:endParaRPr lang="en-US" sz="1400" b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3119256"/>
        <c:axId val="363116512"/>
      </c:barChart>
      <c:catAx>
        <c:axId val="363119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116512"/>
        <c:crosses val="autoZero"/>
        <c:auto val="1"/>
        <c:lblAlgn val="ctr"/>
        <c:lblOffset val="100"/>
        <c:noMultiLvlLbl val="0"/>
      </c:catAx>
      <c:valAx>
        <c:axId val="363116512"/>
        <c:scaling>
          <c:orientation val="minMax"/>
          <c:max val="0.60000000000000009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119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Sharpe Ratio Compared to S&amp;P 500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'[sharpe ratio.xlsx]3year'!$Y$22:$Z$22</c:f>
              <c:strCache>
                <c:ptCount val="2"/>
                <c:pt idx="0">
                  <c:v>Portfolio</c:v>
                </c:pt>
                <c:pt idx="1">
                  <c:v>SP500</c:v>
                </c:pt>
              </c:strCache>
            </c:strRef>
          </c:tx>
          <c:spPr>
            <a:solidFill>
              <a:srgbClr val="000E2F"/>
            </a:solidFill>
            <a:ln>
              <a:solidFill>
                <a:schemeClr val="tx2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CN"/>
                      <a:t>1.07</a:t>
                    </a:r>
                    <a:endParaRPr lang="en-US" altLang="zh-CN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E9E-A947-9054-0E0ECB206E3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zh-CN" dirty="0"/>
                      <a:t>0.72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E9E-A947-9054-0E0ECB206E3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'[sharpe ratio.xlsx]3year'!$Y$22:$Z$22</c:f>
              <c:strCache>
                <c:ptCount val="2"/>
                <c:pt idx="0">
                  <c:v>Portfolio</c:v>
                </c:pt>
                <c:pt idx="1">
                  <c:v>SP500</c:v>
                </c:pt>
              </c:strCache>
            </c:strRef>
          </c:cat>
          <c:val>
            <c:numRef>
              <c:f>'[sharpe ratio.xlsx]3year'!$Y$23:$Z$23</c:f>
              <c:numCache>
                <c:formatCode>0.00</c:formatCode>
                <c:ptCount val="2"/>
                <c:pt idx="0">
                  <c:v>0.9584420482764755</c:v>
                </c:pt>
                <c:pt idx="1">
                  <c:v>0.66995702549992542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32-4477-AA65-9B480D2C5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3117688"/>
        <c:axId val="363117296"/>
      </c:barChart>
      <c:catAx>
        <c:axId val="363117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117296"/>
        <c:crosses val="autoZero"/>
        <c:auto val="1"/>
        <c:lblAlgn val="ctr"/>
        <c:lblOffset val="100"/>
        <c:noMultiLvlLbl val="0"/>
      </c:catAx>
      <c:valAx>
        <c:axId val="363117296"/>
        <c:scaling>
          <c:orientation val="minMax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117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Treynor Ratio Compared to S&amp;P 500</a:t>
            </a:r>
            <a:endParaRPr lang="en-US" sz="1400" b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'[sharpe ratio.xlsx]3year'!$X$9:$Y$9</c:f>
              <c:strCache>
                <c:ptCount val="2"/>
                <c:pt idx="0">
                  <c:v>0.13</c:v>
                </c:pt>
                <c:pt idx="1">
                  <c:v>0.09</c:v>
                </c:pt>
              </c:strCache>
            </c:strRef>
          </c:tx>
          <c:spPr>
            <a:solidFill>
              <a:srgbClr val="000E2F"/>
            </a:solidFill>
            <a:ln>
              <a:solidFill>
                <a:schemeClr val="tx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133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'[sharpe ratio.xlsx]3year'!$Y$22:$Z$22</c:f>
              <c:strCache>
                <c:ptCount val="2"/>
                <c:pt idx="0">
                  <c:v>Portfolio</c:v>
                </c:pt>
                <c:pt idx="1">
                  <c:v>SP500</c:v>
                </c:pt>
              </c:strCache>
            </c:strRef>
          </c:cat>
          <c:val>
            <c:numRef>
              <c:f>'[sharpe ratio.xlsx]3year'!$X$9:$Y$9</c:f>
              <c:numCache>
                <c:formatCode>General</c:formatCode>
                <c:ptCount val="2"/>
                <c:pt idx="0">
                  <c:v>0.13</c:v>
                </c:pt>
                <c:pt idx="1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FC-4C74-BA6E-54452F23EA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3118080"/>
        <c:axId val="363118472"/>
      </c:barChart>
      <c:catAx>
        <c:axId val="36311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118472"/>
        <c:crosses val="autoZero"/>
        <c:auto val="1"/>
        <c:lblAlgn val="ctr"/>
        <c:lblOffset val="100"/>
        <c:noMultiLvlLbl val="0"/>
      </c:catAx>
      <c:valAx>
        <c:axId val="363118472"/>
        <c:scaling>
          <c:orientation val="minMax"/>
          <c:max val="0.1400000000000000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11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1"/>
                </a:solidFill>
              </a:rPr>
              <a:t>Theoretical</a:t>
            </a:r>
            <a:r>
              <a:rPr lang="en-US" sz="1400" b="1" baseline="0" dirty="0">
                <a:solidFill>
                  <a:schemeClr val="tx1"/>
                </a:solidFill>
              </a:rPr>
              <a:t> Performance vs S&amp;P </a:t>
            </a:r>
            <a:r>
              <a:rPr lang="en-US" sz="1400" b="1" baseline="0" dirty="0" smtClean="0">
                <a:solidFill>
                  <a:schemeClr val="tx1"/>
                </a:solidFill>
              </a:rPr>
              <a:t>500</a:t>
            </a:r>
            <a:r>
              <a:rPr lang="zh-CN" altLang="en-US" sz="1400" b="1" baseline="0" dirty="0" smtClean="0">
                <a:solidFill>
                  <a:schemeClr val="tx1"/>
                </a:solidFill>
              </a:rPr>
              <a:t>*</a:t>
            </a:r>
            <a:endParaRPr lang="en-US" sz="1400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'Theo Portfolio Performance'!$T$1</c:f>
              <c:strCache>
                <c:ptCount val="1"/>
                <c:pt idx="0">
                  <c:v>Portfolio Return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'Theo Portfolio Performance'!$Q$2:$Q$15</c:f>
              <c:numCache>
                <c:formatCode>[$-409]d/mmm;@</c:formatCode>
                <c:ptCount val="14"/>
                <c:pt idx="0">
                  <c:v>43347</c:v>
                </c:pt>
                <c:pt idx="1">
                  <c:v>43350</c:v>
                </c:pt>
                <c:pt idx="2">
                  <c:v>43357</c:v>
                </c:pt>
                <c:pt idx="3">
                  <c:v>43364</c:v>
                </c:pt>
                <c:pt idx="4">
                  <c:v>43371</c:v>
                </c:pt>
                <c:pt idx="5">
                  <c:v>43378</c:v>
                </c:pt>
                <c:pt idx="6">
                  <c:v>43385</c:v>
                </c:pt>
                <c:pt idx="7">
                  <c:v>43392</c:v>
                </c:pt>
                <c:pt idx="8">
                  <c:v>43399</c:v>
                </c:pt>
                <c:pt idx="9">
                  <c:v>43406</c:v>
                </c:pt>
                <c:pt idx="10">
                  <c:v>43413</c:v>
                </c:pt>
                <c:pt idx="11">
                  <c:v>43420</c:v>
                </c:pt>
                <c:pt idx="12">
                  <c:v>43427</c:v>
                </c:pt>
                <c:pt idx="13">
                  <c:v>43434</c:v>
                </c:pt>
              </c:numCache>
            </c:numRef>
          </c:cat>
          <c:val>
            <c:numRef>
              <c:f>'Theo Portfolio Performance'!$T$2:$T$15</c:f>
              <c:numCache>
                <c:formatCode>0.00%</c:formatCode>
                <c:ptCount val="14"/>
                <c:pt idx="0">
                  <c:v>0</c:v>
                </c:pt>
                <c:pt idx="1">
                  <c:v>-1.2208051047844726E-2</c:v>
                </c:pt>
                <c:pt idx="2">
                  <c:v>-9.4412552145839435E-4</c:v>
                </c:pt>
                <c:pt idx="3">
                  <c:v>7.406834889806424E-3</c:v>
                </c:pt>
                <c:pt idx="4">
                  <c:v>3.0258049845965918E-3</c:v>
                </c:pt>
                <c:pt idx="5">
                  <c:v>-6.978187521582857E-3</c:v>
                </c:pt>
                <c:pt idx="6">
                  <c:v>-4.7925631215736675E-2</c:v>
                </c:pt>
                <c:pt idx="7">
                  <c:v>-4.5979366305307523E-2</c:v>
                </c:pt>
                <c:pt idx="8">
                  <c:v>-8.1448086890708926E-2</c:v>
                </c:pt>
                <c:pt idx="9">
                  <c:v>-5.7932817674864467E-2</c:v>
                </c:pt>
                <c:pt idx="10">
                  <c:v>-3.8547715377355241E-2</c:v>
                </c:pt>
                <c:pt idx="11">
                  <c:v>-5.1930964769635213E-2</c:v>
                </c:pt>
                <c:pt idx="12">
                  <c:v>-8.8591158774098622E-2</c:v>
                </c:pt>
                <c:pt idx="13">
                  <c:v>-4.360079354572477E-2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5E4-483D-9A1D-5C52012FF349}"/>
            </c:ext>
          </c:extLst>
        </c:ser>
        <c:ser>
          <c:idx val="1"/>
          <c:order val="1"/>
          <c:tx>
            <c:strRef>
              <c:f>'Theo Portfolio Performance'!$U$1</c:f>
              <c:strCache>
                <c:ptCount val="1"/>
                <c:pt idx="0">
                  <c:v>SPY Return</c:v>
                </c:pt>
              </c:strCache>
            </c:strRef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'Theo Portfolio Performance'!$Q$2:$Q$15</c:f>
              <c:numCache>
                <c:formatCode>[$-409]d/mmm;@</c:formatCode>
                <c:ptCount val="14"/>
                <c:pt idx="0">
                  <c:v>43347</c:v>
                </c:pt>
                <c:pt idx="1">
                  <c:v>43350</c:v>
                </c:pt>
                <c:pt idx="2">
                  <c:v>43357</c:v>
                </c:pt>
                <c:pt idx="3">
                  <c:v>43364</c:v>
                </c:pt>
                <c:pt idx="4">
                  <c:v>43371</c:v>
                </c:pt>
                <c:pt idx="5">
                  <c:v>43378</c:v>
                </c:pt>
                <c:pt idx="6">
                  <c:v>43385</c:v>
                </c:pt>
                <c:pt idx="7">
                  <c:v>43392</c:v>
                </c:pt>
                <c:pt idx="8">
                  <c:v>43399</c:v>
                </c:pt>
                <c:pt idx="9">
                  <c:v>43406</c:v>
                </c:pt>
                <c:pt idx="10">
                  <c:v>43413</c:v>
                </c:pt>
                <c:pt idx="11">
                  <c:v>43420</c:v>
                </c:pt>
                <c:pt idx="12">
                  <c:v>43427</c:v>
                </c:pt>
                <c:pt idx="13">
                  <c:v>43434</c:v>
                </c:pt>
              </c:numCache>
            </c:numRef>
          </c:cat>
          <c:val>
            <c:numRef>
              <c:f>'Theo Portfolio Performance'!$U$2:$U$15</c:f>
              <c:numCache>
                <c:formatCode>0.00%</c:formatCode>
                <c:ptCount val="14"/>
                <c:pt idx="0">
                  <c:v>0</c:v>
                </c:pt>
                <c:pt idx="1">
                  <c:v>-1.2199989649461784E-2</c:v>
                </c:pt>
                <c:pt idx="2">
                  <c:v>-9.3436723709616754E-4</c:v>
                </c:pt>
                <c:pt idx="3">
                  <c:v>7.4178512282638831E-3</c:v>
                </c:pt>
                <c:pt idx="4">
                  <c:v>3.0361613303893087E-3</c:v>
                </c:pt>
                <c:pt idx="5">
                  <c:v>-6.9693382555893191E-3</c:v>
                </c:pt>
                <c:pt idx="6">
                  <c:v>-4.7922950593430769E-2</c:v>
                </c:pt>
                <c:pt idx="7">
                  <c:v>-4.6887938172784915E-2</c:v>
                </c:pt>
                <c:pt idx="8">
                  <c:v>-8.4563942174992968E-2</c:v>
                </c:pt>
                <c:pt idx="9">
                  <c:v>-6.1930668644769482E-2</c:v>
                </c:pt>
                <c:pt idx="10">
                  <c:v>-4.1678132762903553E-2</c:v>
                </c:pt>
                <c:pt idx="11">
                  <c:v>-5.5582352332321228E-2</c:v>
                </c:pt>
                <c:pt idx="12">
                  <c:v>-9.1740270494065634E-2</c:v>
                </c:pt>
                <c:pt idx="13">
                  <c:v>-4.8958066519458998E-2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5E4-483D-9A1D-5C52012FF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3116120"/>
        <c:axId val="363120824"/>
      </c:lineChart>
      <c:dateAx>
        <c:axId val="363116120"/>
        <c:scaling>
          <c:orientation val="minMax"/>
        </c:scaling>
        <c:delete val="1"/>
        <c:axPos val="b"/>
        <c:numFmt formatCode="[$-409]d/mmm;@" sourceLinked="1"/>
        <c:majorTickMark val="out"/>
        <c:minorTickMark val="none"/>
        <c:tickLblPos val="low"/>
        <c:crossAx val="363120824"/>
        <c:crosses val="autoZero"/>
        <c:auto val="1"/>
        <c:lblOffset val="100"/>
        <c:baseTimeUnit val="days"/>
      </c:dateAx>
      <c:valAx>
        <c:axId val="36312082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6311612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681DE1-0D47-724A-8731-88B403B4A5D0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9BEDD67-880F-024B-9271-24DCFDD89EF5}">
      <dgm:prSet phldrT="[Text]"/>
      <dgm:spPr>
        <a:solidFill>
          <a:srgbClr val="00133D"/>
        </a:solidFill>
      </dgm:spPr>
      <dgm:t>
        <a:bodyPr/>
        <a:lstStyle/>
        <a:p>
          <a:r>
            <a:rPr lang="en-US" dirty="0"/>
            <a:t>Team Stamford</a:t>
          </a:r>
        </a:p>
      </dgm:t>
    </dgm:pt>
    <dgm:pt modelId="{4073AB0F-BCC6-A444-AC42-D168963817A7}" type="parTrans" cxnId="{14DD6B5F-930A-1F46-A818-BDC0DE5D4529}">
      <dgm:prSet/>
      <dgm:spPr/>
      <dgm:t>
        <a:bodyPr/>
        <a:lstStyle/>
        <a:p>
          <a:endParaRPr lang="en-US"/>
        </a:p>
      </dgm:t>
    </dgm:pt>
    <dgm:pt modelId="{BFFF1514-AAA0-844B-85B8-1921B727AA66}" type="sibTrans" cxnId="{14DD6B5F-930A-1F46-A818-BDC0DE5D4529}">
      <dgm:prSet/>
      <dgm:spPr/>
      <dgm:t>
        <a:bodyPr/>
        <a:lstStyle/>
        <a:p>
          <a:endParaRPr lang="en-US"/>
        </a:p>
      </dgm:t>
    </dgm:pt>
    <dgm:pt modelId="{1A8514C1-9BBE-6147-90F6-3905BE27D841}">
      <dgm:prSet phldrT="[Text]"/>
      <dgm:spPr/>
      <dgm:t>
        <a:bodyPr/>
        <a:lstStyle/>
        <a:p>
          <a:r>
            <a:rPr lang="en-US" dirty="0"/>
            <a:t>Christian </a:t>
          </a:r>
          <a:r>
            <a:rPr lang="en-US" dirty="0" err="1"/>
            <a:t>Escotto</a:t>
          </a:r>
          <a:r>
            <a:rPr lang="en-US" dirty="0"/>
            <a:t>-Rosado</a:t>
          </a:r>
        </a:p>
      </dgm:t>
    </dgm:pt>
    <dgm:pt modelId="{69B29E49-5055-D64C-8E27-A303DD12625B}" type="parTrans" cxnId="{CE565999-FAE7-4543-8F73-8D860F61B3D1}">
      <dgm:prSet/>
      <dgm:spPr/>
      <dgm:t>
        <a:bodyPr/>
        <a:lstStyle/>
        <a:p>
          <a:endParaRPr lang="en-US"/>
        </a:p>
      </dgm:t>
    </dgm:pt>
    <dgm:pt modelId="{CC1A7EAE-9991-2E4B-AEA4-4F333B4237DD}" type="sibTrans" cxnId="{CE565999-FAE7-4543-8F73-8D860F61B3D1}">
      <dgm:prSet/>
      <dgm:spPr/>
      <dgm:t>
        <a:bodyPr/>
        <a:lstStyle/>
        <a:p>
          <a:endParaRPr lang="en-US"/>
        </a:p>
      </dgm:t>
    </dgm:pt>
    <dgm:pt modelId="{9DEF8006-DAAA-3042-8EF5-5AA09B4C49F6}">
      <dgm:prSet/>
      <dgm:spPr/>
      <dgm:t>
        <a:bodyPr/>
        <a:lstStyle/>
        <a:p>
          <a:r>
            <a:rPr lang="en-US" dirty="0"/>
            <a:t>Yuan Gao</a:t>
          </a:r>
        </a:p>
      </dgm:t>
    </dgm:pt>
    <dgm:pt modelId="{CE01B574-3AE1-804B-B5BC-3799EDE54EF8}" type="parTrans" cxnId="{6D37704A-3149-754C-95E1-5F1DCE2932AF}">
      <dgm:prSet/>
      <dgm:spPr/>
      <dgm:t>
        <a:bodyPr/>
        <a:lstStyle/>
        <a:p>
          <a:endParaRPr lang="en-US"/>
        </a:p>
      </dgm:t>
    </dgm:pt>
    <dgm:pt modelId="{B3FD8E2D-8CCF-4E40-B31B-D9FDFA215624}" type="sibTrans" cxnId="{6D37704A-3149-754C-95E1-5F1DCE2932AF}">
      <dgm:prSet/>
      <dgm:spPr/>
      <dgm:t>
        <a:bodyPr/>
        <a:lstStyle/>
        <a:p>
          <a:endParaRPr lang="en-US"/>
        </a:p>
      </dgm:t>
    </dgm:pt>
    <dgm:pt modelId="{71F99B45-2F54-3748-BB86-74219C2AB55E}">
      <dgm:prSet/>
      <dgm:spPr/>
      <dgm:t>
        <a:bodyPr/>
        <a:lstStyle/>
        <a:p>
          <a:r>
            <a:rPr lang="en-US" dirty="0" err="1"/>
            <a:t>Karthik</a:t>
          </a:r>
          <a:r>
            <a:rPr lang="en-US" dirty="0"/>
            <a:t> </a:t>
          </a:r>
          <a:r>
            <a:rPr lang="en-US" dirty="0" err="1"/>
            <a:t>Gurusamy</a:t>
          </a:r>
          <a:endParaRPr lang="en-US" dirty="0"/>
        </a:p>
      </dgm:t>
    </dgm:pt>
    <dgm:pt modelId="{48C54E96-A458-6449-9C43-FB3BC736FE9B}" type="parTrans" cxnId="{5785ECD8-E314-4845-A50D-16740881CE7E}">
      <dgm:prSet/>
      <dgm:spPr/>
      <dgm:t>
        <a:bodyPr/>
        <a:lstStyle/>
        <a:p>
          <a:endParaRPr lang="en-US"/>
        </a:p>
      </dgm:t>
    </dgm:pt>
    <dgm:pt modelId="{CE1B03C4-F461-0247-A5D9-DED6E1348913}" type="sibTrans" cxnId="{5785ECD8-E314-4845-A50D-16740881CE7E}">
      <dgm:prSet/>
      <dgm:spPr/>
      <dgm:t>
        <a:bodyPr/>
        <a:lstStyle/>
        <a:p>
          <a:endParaRPr lang="en-US"/>
        </a:p>
      </dgm:t>
    </dgm:pt>
    <dgm:pt modelId="{A03CB8F6-92E6-A140-B7CA-8A7FC0EC0FEE}">
      <dgm:prSet/>
      <dgm:spPr/>
      <dgm:t>
        <a:bodyPr/>
        <a:lstStyle/>
        <a:p>
          <a:r>
            <a:rPr lang="en-US" dirty="0" err="1"/>
            <a:t>Sijie</a:t>
          </a:r>
          <a:r>
            <a:rPr lang="en-US" dirty="0"/>
            <a:t> Hu</a:t>
          </a:r>
        </a:p>
      </dgm:t>
    </dgm:pt>
    <dgm:pt modelId="{1241C199-E54B-944E-ADA2-9E5E9475D605}" type="parTrans" cxnId="{5BA41B3B-D374-B047-A951-ECAEC95F6B23}">
      <dgm:prSet/>
      <dgm:spPr/>
      <dgm:t>
        <a:bodyPr/>
        <a:lstStyle/>
        <a:p>
          <a:endParaRPr lang="en-US"/>
        </a:p>
      </dgm:t>
    </dgm:pt>
    <dgm:pt modelId="{CEABFED3-6CA6-9046-B013-00C621B4051C}" type="sibTrans" cxnId="{5BA41B3B-D374-B047-A951-ECAEC95F6B23}">
      <dgm:prSet/>
      <dgm:spPr/>
      <dgm:t>
        <a:bodyPr/>
        <a:lstStyle/>
        <a:p>
          <a:endParaRPr lang="en-US"/>
        </a:p>
      </dgm:t>
    </dgm:pt>
    <dgm:pt modelId="{C6A8C2F3-D463-D249-A41D-A730278A8ADE}">
      <dgm:prSet/>
      <dgm:spPr/>
      <dgm:t>
        <a:bodyPr/>
        <a:lstStyle/>
        <a:p>
          <a:r>
            <a:rPr lang="en-US" dirty="0" err="1"/>
            <a:t>Jailian</a:t>
          </a:r>
          <a:r>
            <a:rPr lang="en-US" dirty="0"/>
            <a:t> Li</a:t>
          </a:r>
        </a:p>
      </dgm:t>
    </dgm:pt>
    <dgm:pt modelId="{AF895230-5DBA-A643-B627-276F300916A5}" type="parTrans" cxnId="{0B578135-5B91-D64B-BA90-194FAA68AA8E}">
      <dgm:prSet/>
      <dgm:spPr/>
      <dgm:t>
        <a:bodyPr/>
        <a:lstStyle/>
        <a:p>
          <a:endParaRPr lang="en-US"/>
        </a:p>
      </dgm:t>
    </dgm:pt>
    <dgm:pt modelId="{80301B47-88A1-0343-962B-316953F53E82}" type="sibTrans" cxnId="{0B578135-5B91-D64B-BA90-194FAA68AA8E}">
      <dgm:prSet/>
      <dgm:spPr/>
      <dgm:t>
        <a:bodyPr/>
        <a:lstStyle/>
        <a:p>
          <a:endParaRPr lang="en-US"/>
        </a:p>
      </dgm:t>
    </dgm:pt>
    <dgm:pt modelId="{841E4110-07EC-4E4D-B00D-1D85A89AE6BE}">
      <dgm:prSet/>
      <dgm:spPr/>
      <dgm:t>
        <a:bodyPr/>
        <a:lstStyle/>
        <a:p>
          <a:r>
            <a:rPr lang="en-US" dirty="0"/>
            <a:t>Lindsey Lozyniak</a:t>
          </a:r>
        </a:p>
      </dgm:t>
    </dgm:pt>
    <dgm:pt modelId="{AC9D5063-8696-8940-823B-BBCB6FA50E83}" type="parTrans" cxnId="{433DB98B-CB6D-264E-BCEE-C97A1D6046B2}">
      <dgm:prSet/>
      <dgm:spPr/>
      <dgm:t>
        <a:bodyPr/>
        <a:lstStyle/>
        <a:p>
          <a:endParaRPr lang="en-US"/>
        </a:p>
      </dgm:t>
    </dgm:pt>
    <dgm:pt modelId="{15C8AEE2-D9DE-1241-8413-2D80D5D85B02}" type="sibTrans" cxnId="{433DB98B-CB6D-264E-BCEE-C97A1D6046B2}">
      <dgm:prSet/>
      <dgm:spPr/>
      <dgm:t>
        <a:bodyPr/>
        <a:lstStyle/>
        <a:p>
          <a:endParaRPr lang="en-US"/>
        </a:p>
      </dgm:t>
    </dgm:pt>
    <dgm:pt modelId="{47350CD1-0BB8-7345-BDB6-8510AD5563BE}">
      <dgm:prSet/>
      <dgm:spPr/>
      <dgm:t>
        <a:bodyPr/>
        <a:lstStyle/>
        <a:p>
          <a:r>
            <a:rPr lang="en-US" dirty="0" err="1"/>
            <a:t>Anshul</a:t>
          </a:r>
          <a:r>
            <a:rPr lang="en-US" dirty="0"/>
            <a:t> </a:t>
          </a:r>
          <a:r>
            <a:rPr lang="en-US" dirty="0" err="1"/>
            <a:t>Manglani</a:t>
          </a:r>
          <a:r>
            <a:rPr lang="en-US" dirty="0"/>
            <a:t> </a:t>
          </a:r>
        </a:p>
      </dgm:t>
    </dgm:pt>
    <dgm:pt modelId="{D4941C19-48CB-EF41-A06C-14C9896A3794}" type="parTrans" cxnId="{2283E73B-71B2-574F-8388-044C16A741B3}">
      <dgm:prSet/>
      <dgm:spPr/>
      <dgm:t>
        <a:bodyPr/>
        <a:lstStyle/>
        <a:p>
          <a:endParaRPr lang="en-US"/>
        </a:p>
      </dgm:t>
    </dgm:pt>
    <dgm:pt modelId="{F8113E0B-1EDA-9745-963E-B1740AFF2D5D}" type="sibTrans" cxnId="{2283E73B-71B2-574F-8388-044C16A741B3}">
      <dgm:prSet/>
      <dgm:spPr/>
      <dgm:t>
        <a:bodyPr/>
        <a:lstStyle/>
        <a:p>
          <a:endParaRPr lang="en-US"/>
        </a:p>
      </dgm:t>
    </dgm:pt>
    <dgm:pt modelId="{EAFB615B-0D5C-6B44-BC6C-A44700B78F29}">
      <dgm:prSet/>
      <dgm:spPr/>
      <dgm:t>
        <a:bodyPr/>
        <a:lstStyle/>
        <a:p>
          <a:r>
            <a:rPr lang="en-US" dirty="0"/>
            <a:t>Chintan Shah</a:t>
          </a:r>
        </a:p>
      </dgm:t>
    </dgm:pt>
    <dgm:pt modelId="{D3CDB720-FF2E-3247-AD8B-E7B2E2C7864E}" type="parTrans" cxnId="{041131B4-9376-2E41-AAC7-2523CD9D765F}">
      <dgm:prSet/>
      <dgm:spPr/>
      <dgm:t>
        <a:bodyPr/>
        <a:lstStyle/>
        <a:p>
          <a:endParaRPr lang="en-US"/>
        </a:p>
      </dgm:t>
    </dgm:pt>
    <dgm:pt modelId="{1A748964-D819-0441-9BBC-88E30392F370}" type="sibTrans" cxnId="{041131B4-9376-2E41-AAC7-2523CD9D765F}">
      <dgm:prSet/>
      <dgm:spPr/>
      <dgm:t>
        <a:bodyPr/>
        <a:lstStyle/>
        <a:p>
          <a:endParaRPr lang="en-US"/>
        </a:p>
      </dgm:t>
    </dgm:pt>
    <dgm:pt modelId="{1858B416-4A90-5846-B92F-E3B384916C70}">
      <dgm:prSet/>
      <dgm:spPr/>
      <dgm:t>
        <a:bodyPr/>
        <a:lstStyle/>
        <a:p>
          <a:r>
            <a:rPr lang="en-US" dirty="0"/>
            <a:t>Di Yang</a:t>
          </a:r>
        </a:p>
      </dgm:t>
    </dgm:pt>
    <dgm:pt modelId="{7240A574-5324-554B-95E4-1ABA6CAF23A8}" type="parTrans" cxnId="{EDC90283-95CF-2842-8A53-988549A93228}">
      <dgm:prSet/>
      <dgm:spPr/>
      <dgm:t>
        <a:bodyPr/>
        <a:lstStyle/>
        <a:p>
          <a:endParaRPr lang="en-US"/>
        </a:p>
      </dgm:t>
    </dgm:pt>
    <dgm:pt modelId="{8EA46EF1-83C4-3643-819C-CEC4F54D72BB}" type="sibTrans" cxnId="{EDC90283-95CF-2842-8A53-988549A93228}">
      <dgm:prSet/>
      <dgm:spPr/>
      <dgm:t>
        <a:bodyPr/>
        <a:lstStyle/>
        <a:p>
          <a:endParaRPr lang="en-US"/>
        </a:p>
      </dgm:t>
    </dgm:pt>
    <dgm:pt modelId="{E375A7BF-E64E-734B-87B4-1181BC1593E9}" type="pres">
      <dgm:prSet presAssocID="{0B681DE1-0D47-724A-8731-88B403B4A5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B9D3E2-4E07-444B-9936-53F7E8A2660F}" type="pres">
      <dgm:prSet presAssocID="{D9BEDD67-880F-024B-9271-24DCFDD89EF5}" presName="parentText" presStyleLbl="node1" presStyleIdx="0" presStyleCnt="1" custLinFactNeighborX="-2542" custLinFactNeighborY="15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3FF3A-2AA7-8145-BD25-AD6BCAA4B2DC}" type="pres">
      <dgm:prSet presAssocID="{D9BEDD67-880F-024B-9271-24DCFDD89EF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E9263B-2C7B-B44C-A00D-A0AC078B2DD8}" type="presOf" srcId="{47350CD1-0BB8-7345-BDB6-8510AD5563BE}" destId="{87C3FF3A-2AA7-8145-BD25-AD6BCAA4B2DC}" srcOrd="0" destOrd="6" presId="urn:microsoft.com/office/officeart/2005/8/layout/vList2"/>
    <dgm:cxn modelId="{14DD6B5F-930A-1F46-A818-BDC0DE5D4529}" srcId="{0B681DE1-0D47-724A-8731-88B403B4A5D0}" destId="{D9BEDD67-880F-024B-9271-24DCFDD89EF5}" srcOrd="0" destOrd="0" parTransId="{4073AB0F-BCC6-A444-AC42-D168963817A7}" sibTransId="{BFFF1514-AAA0-844B-85B8-1921B727AA66}"/>
    <dgm:cxn modelId="{CE565999-FAE7-4543-8F73-8D860F61B3D1}" srcId="{D9BEDD67-880F-024B-9271-24DCFDD89EF5}" destId="{1A8514C1-9BBE-6147-90F6-3905BE27D841}" srcOrd="0" destOrd="0" parTransId="{69B29E49-5055-D64C-8E27-A303DD12625B}" sibTransId="{CC1A7EAE-9991-2E4B-AEA4-4F333B4237DD}"/>
    <dgm:cxn modelId="{1905FA2A-4B8F-2F4F-9BC2-8CFA0018C9D7}" type="presOf" srcId="{1858B416-4A90-5846-B92F-E3B384916C70}" destId="{87C3FF3A-2AA7-8145-BD25-AD6BCAA4B2DC}" srcOrd="0" destOrd="8" presId="urn:microsoft.com/office/officeart/2005/8/layout/vList2"/>
    <dgm:cxn modelId="{5785ECD8-E314-4845-A50D-16740881CE7E}" srcId="{D9BEDD67-880F-024B-9271-24DCFDD89EF5}" destId="{71F99B45-2F54-3748-BB86-74219C2AB55E}" srcOrd="2" destOrd="0" parTransId="{48C54E96-A458-6449-9C43-FB3BC736FE9B}" sibTransId="{CE1B03C4-F461-0247-A5D9-DED6E1348913}"/>
    <dgm:cxn modelId="{0B578135-5B91-D64B-BA90-194FAA68AA8E}" srcId="{D9BEDD67-880F-024B-9271-24DCFDD89EF5}" destId="{C6A8C2F3-D463-D249-A41D-A730278A8ADE}" srcOrd="4" destOrd="0" parTransId="{AF895230-5DBA-A643-B627-276F300916A5}" sibTransId="{80301B47-88A1-0343-962B-316953F53E82}"/>
    <dgm:cxn modelId="{95D5DAE5-E6CE-0C40-BE9F-F13BF112BAD5}" type="presOf" srcId="{A03CB8F6-92E6-A140-B7CA-8A7FC0EC0FEE}" destId="{87C3FF3A-2AA7-8145-BD25-AD6BCAA4B2DC}" srcOrd="0" destOrd="3" presId="urn:microsoft.com/office/officeart/2005/8/layout/vList2"/>
    <dgm:cxn modelId="{6D37704A-3149-754C-95E1-5F1DCE2932AF}" srcId="{D9BEDD67-880F-024B-9271-24DCFDD89EF5}" destId="{9DEF8006-DAAA-3042-8EF5-5AA09B4C49F6}" srcOrd="1" destOrd="0" parTransId="{CE01B574-3AE1-804B-B5BC-3799EDE54EF8}" sibTransId="{B3FD8E2D-8CCF-4E40-B31B-D9FDFA215624}"/>
    <dgm:cxn modelId="{D7255426-38B6-7F41-BC62-753AF949B451}" type="presOf" srcId="{1A8514C1-9BBE-6147-90F6-3905BE27D841}" destId="{87C3FF3A-2AA7-8145-BD25-AD6BCAA4B2DC}" srcOrd="0" destOrd="0" presId="urn:microsoft.com/office/officeart/2005/8/layout/vList2"/>
    <dgm:cxn modelId="{5BA41B3B-D374-B047-A951-ECAEC95F6B23}" srcId="{D9BEDD67-880F-024B-9271-24DCFDD89EF5}" destId="{A03CB8F6-92E6-A140-B7CA-8A7FC0EC0FEE}" srcOrd="3" destOrd="0" parTransId="{1241C199-E54B-944E-ADA2-9E5E9475D605}" sibTransId="{CEABFED3-6CA6-9046-B013-00C621B4051C}"/>
    <dgm:cxn modelId="{2283E73B-71B2-574F-8388-044C16A741B3}" srcId="{D9BEDD67-880F-024B-9271-24DCFDD89EF5}" destId="{47350CD1-0BB8-7345-BDB6-8510AD5563BE}" srcOrd="6" destOrd="0" parTransId="{D4941C19-48CB-EF41-A06C-14C9896A3794}" sibTransId="{F8113E0B-1EDA-9745-963E-B1740AFF2D5D}"/>
    <dgm:cxn modelId="{EDC90283-95CF-2842-8A53-988549A93228}" srcId="{D9BEDD67-880F-024B-9271-24DCFDD89EF5}" destId="{1858B416-4A90-5846-B92F-E3B384916C70}" srcOrd="8" destOrd="0" parTransId="{7240A574-5324-554B-95E4-1ABA6CAF23A8}" sibTransId="{8EA46EF1-83C4-3643-819C-CEC4F54D72BB}"/>
    <dgm:cxn modelId="{6C09FC6F-7605-3D4A-879E-A33C4CDC9B58}" type="presOf" srcId="{D9BEDD67-880F-024B-9271-24DCFDD89EF5}" destId="{BAB9D3E2-4E07-444B-9936-53F7E8A2660F}" srcOrd="0" destOrd="0" presId="urn:microsoft.com/office/officeart/2005/8/layout/vList2"/>
    <dgm:cxn modelId="{84500D3E-E08B-9D42-B27B-1DC66FC0B11C}" type="presOf" srcId="{71F99B45-2F54-3748-BB86-74219C2AB55E}" destId="{87C3FF3A-2AA7-8145-BD25-AD6BCAA4B2DC}" srcOrd="0" destOrd="2" presId="urn:microsoft.com/office/officeart/2005/8/layout/vList2"/>
    <dgm:cxn modelId="{041131B4-9376-2E41-AAC7-2523CD9D765F}" srcId="{D9BEDD67-880F-024B-9271-24DCFDD89EF5}" destId="{EAFB615B-0D5C-6B44-BC6C-A44700B78F29}" srcOrd="7" destOrd="0" parTransId="{D3CDB720-FF2E-3247-AD8B-E7B2E2C7864E}" sibTransId="{1A748964-D819-0441-9BBC-88E30392F370}"/>
    <dgm:cxn modelId="{433DB98B-CB6D-264E-BCEE-C97A1D6046B2}" srcId="{D9BEDD67-880F-024B-9271-24DCFDD89EF5}" destId="{841E4110-07EC-4E4D-B00D-1D85A89AE6BE}" srcOrd="5" destOrd="0" parTransId="{AC9D5063-8696-8940-823B-BBCB6FA50E83}" sibTransId="{15C8AEE2-D9DE-1241-8413-2D80D5D85B02}"/>
    <dgm:cxn modelId="{30D1DC19-497A-2949-9EB6-A2E32A433B04}" type="presOf" srcId="{C6A8C2F3-D463-D249-A41D-A730278A8ADE}" destId="{87C3FF3A-2AA7-8145-BD25-AD6BCAA4B2DC}" srcOrd="0" destOrd="4" presId="urn:microsoft.com/office/officeart/2005/8/layout/vList2"/>
    <dgm:cxn modelId="{7F16A78B-F681-F242-B2EB-AF4A1EC44213}" type="presOf" srcId="{0B681DE1-0D47-724A-8731-88B403B4A5D0}" destId="{E375A7BF-E64E-734B-87B4-1181BC1593E9}" srcOrd="0" destOrd="0" presId="urn:microsoft.com/office/officeart/2005/8/layout/vList2"/>
    <dgm:cxn modelId="{BFFA6959-04CD-8043-88F1-18C3BC01BBD8}" type="presOf" srcId="{841E4110-07EC-4E4D-B00D-1D85A89AE6BE}" destId="{87C3FF3A-2AA7-8145-BD25-AD6BCAA4B2DC}" srcOrd="0" destOrd="5" presId="urn:microsoft.com/office/officeart/2005/8/layout/vList2"/>
    <dgm:cxn modelId="{28B5454D-EA31-2F40-BEF5-7431117E02AE}" type="presOf" srcId="{EAFB615B-0D5C-6B44-BC6C-A44700B78F29}" destId="{87C3FF3A-2AA7-8145-BD25-AD6BCAA4B2DC}" srcOrd="0" destOrd="7" presId="urn:microsoft.com/office/officeart/2005/8/layout/vList2"/>
    <dgm:cxn modelId="{AA2443BC-4DA3-7E40-956B-845118431FC8}" type="presOf" srcId="{9DEF8006-DAAA-3042-8EF5-5AA09B4C49F6}" destId="{87C3FF3A-2AA7-8145-BD25-AD6BCAA4B2DC}" srcOrd="0" destOrd="1" presId="urn:microsoft.com/office/officeart/2005/8/layout/vList2"/>
    <dgm:cxn modelId="{B9289D13-B92E-144F-847A-AB2DD9069170}" type="presParOf" srcId="{E375A7BF-E64E-734B-87B4-1181BC1593E9}" destId="{BAB9D3E2-4E07-444B-9936-53F7E8A2660F}" srcOrd="0" destOrd="0" presId="urn:microsoft.com/office/officeart/2005/8/layout/vList2"/>
    <dgm:cxn modelId="{C0DCE0BD-FB68-9B4F-A6C9-38AFEB0E1680}" type="presParOf" srcId="{E375A7BF-E64E-734B-87B4-1181BC1593E9}" destId="{87C3FF3A-2AA7-8145-BD25-AD6BCAA4B2D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7E639A-2124-B149-88D1-61D771DA1614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A7EE643-8A9E-6143-AB87-188F50218570}">
      <dgm:prSet/>
      <dgm:spPr>
        <a:solidFill>
          <a:srgbClr val="00133D"/>
        </a:solidFill>
      </dgm:spPr>
      <dgm:t>
        <a:bodyPr/>
        <a:lstStyle/>
        <a:p>
          <a:r>
            <a:rPr lang="en-US" dirty="0"/>
            <a:t>Fall Officers</a:t>
          </a:r>
        </a:p>
      </dgm:t>
    </dgm:pt>
    <dgm:pt modelId="{41B54C05-697B-A242-9E29-AE39C9900ED1}" type="parTrans" cxnId="{5E6D7A12-C013-C741-A779-06F8A091A4FD}">
      <dgm:prSet/>
      <dgm:spPr/>
      <dgm:t>
        <a:bodyPr/>
        <a:lstStyle/>
        <a:p>
          <a:endParaRPr lang="en-US"/>
        </a:p>
      </dgm:t>
    </dgm:pt>
    <dgm:pt modelId="{9F99576D-0289-3F41-B79D-22840C47247D}" type="sibTrans" cxnId="{5E6D7A12-C013-C741-A779-06F8A091A4FD}">
      <dgm:prSet/>
      <dgm:spPr/>
      <dgm:t>
        <a:bodyPr/>
        <a:lstStyle/>
        <a:p>
          <a:endParaRPr lang="en-US"/>
        </a:p>
      </dgm:t>
    </dgm:pt>
    <dgm:pt modelId="{E7D534AC-F961-FD47-90DA-AB716383FD0A}">
      <dgm:prSet/>
      <dgm:spPr>
        <a:solidFill>
          <a:srgbClr val="000E2F"/>
        </a:solidFill>
      </dgm:spPr>
      <dgm:t>
        <a:bodyPr/>
        <a:lstStyle/>
        <a:p>
          <a:r>
            <a:rPr lang="en-US" dirty="0"/>
            <a:t>Faculty Supervisors</a:t>
          </a:r>
        </a:p>
      </dgm:t>
    </dgm:pt>
    <dgm:pt modelId="{AFE1CE90-9D68-624C-A5D4-F2A93673A085}" type="parTrans" cxnId="{B5807741-793F-C148-8EC0-6455DEFA65F8}">
      <dgm:prSet/>
      <dgm:spPr/>
      <dgm:t>
        <a:bodyPr/>
        <a:lstStyle/>
        <a:p>
          <a:endParaRPr lang="en-US"/>
        </a:p>
      </dgm:t>
    </dgm:pt>
    <dgm:pt modelId="{E0010ADF-B78F-6C49-924E-1476181961C6}" type="sibTrans" cxnId="{B5807741-793F-C148-8EC0-6455DEFA65F8}">
      <dgm:prSet/>
      <dgm:spPr/>
      <dgm:t>
        <a:bodyPr/>
        <a:lstStyle/>
        <a:p>
          <a:endParaRPr lang="en-US"/>
        </a:p>
      </dgm:t>
    </dgm:pt>
    <dgm:pt modelId="{09141FF0-A5C7-A94E-AA23-E4CED89E3738}">
      <dgm:prSet/>
      <dgm:spPr/>
      <dgm:t>
        <a:bodyPr/>
        <a:lstStyle/>
        <a:p>
          <a:pPr>
            <a:buNone/>
          </a:pPr>
          <a:r>
            <a:rPr lang="en-US" b="1" dirty="0"/>
            <a:t>Team Supervisor: </a:t>
          </a:r>
          <a:r>
            <a:rPr lang="en-US" dirty="0"/>
            <a:t>Blake Mather</a:t>
          </a:r>
        </a:p>
      </dgm:t>
    </dgm:pt>
    <dgm:pt modelId="{7FAD8026-12FF-4F40-9BC2-759E7D1C4637}" type="parTrans" cxnId="{8194ABC2-8CBD-8A40-A429-8F047C955453}">
      <dgm:prSet/>
      <dgm:spPr/>
      <dgm:t>
        <a:bodyPr/>
        <a:lstStyle/>
        <a:p>
          <a:endParaRPr lang="en-US"/>
        </a:p>
      </dgm:t>
    </dgm:pt>
    <dgm:pt modelId="{31C53304-7141-6A4B-AE62-BB0DA0004776}" type="sibTrans" cxnId="{8194ABC2-8CBD-8A40-A429-8F047C955453}">
      <dgm:prSet/>
      <dgm:spPr/>
      <dgm:t>
        <a:bodyPr/>
        <a:lstStyle/>
        <a:p>
          <a:endParaRPr lang="en-US"/>
        </a:p>
      </dgm:t>
    </dgm:pt>
    <dgm:pt modelId="{C10801EA-3418-CB46-A0B6-FCF44BBCE910}">
      <dgm:prSet/>
      <dgm:spPr/>
      <dgm:t>
        <a:bodyPr/>
        <a:lstStyle/>
        <a:p>
          <a:pPr>
            <a:buNone/>
          </a:pPr>
          <a:r>
            <a:rPr lang="en-US" b="1" dirty="0"/>
            <a:t>Fund Director:  </a:t>
          </a:r>
          <a:r>
            <a:rPr lang="en-US" dirty="0"/>
            <a:t>Dr. </a:t>
          </a:r>
          <a:r>
            <a:rPr lang="en-US" dirty="0" err="1"/>
            <a:t>Chinmoy</a:t>
          </a:r>
          <a:r>
            <a:rPr lang="en-US" dirty="0"/>
            <a:t> Ghosh</a:t>
          </a:r>
        </a:p>
      </dgm:t>
    </dgm:pt>
    <dgm:pt modelId="{91380998-A4E9-034B-A29F-CBF9628C572D}" type="parTrans" cxnId="{C568293A-95C6-E042-B7DC-749B4B143C8F}">
      <dgm:prSet/>
      <dgm:spPr/>
      <dgm:t>
        <a:bodyPr/>
        <a:lstStyle/>
        <a:p>
          <a:endParaRPr lang="en-US"/>
        </a:p>
      </dgm:t>
    </dgm:pt>
    <dgm:pt modelId="{E733250A-C709-F74C-A105-623DF024865B}" type="sibTrans" cxnId="{C568293A-95C6-E042-B7DC-749B4B143C8F}">
      <dgm:prSet/>
      <dgm:spPr/>
      <dgm:t>
        <a:bodyPr/>
        <a:lstStyle/>
        <a:p>
          <a:endParaRPr lang="en-US"/>
        </a:p>
      </dgm:t>
    </dgm:pt>
    <dgm:pt modelId="{5D178FA2-CB6B-B748-88B0-1A88609A9D95}">
      <dgm:prSet/>
      <dgm:spPr/>
      <dgm:t>
        <a:bodyPr/>
        <a:lstStyle/>
        <a:p>
          <a:pPr>
            <a:buNone/>
          </a:pPr>
          <a:r>
            <a:rPr lang="en-US" b="1" dirty="0"/>
            <a:t>Co-Lead Managers:</a:t>
          </a:r>
          <a:r>
            <a:rPr lang="en-US" dirty="0"/>
            <a:t> </a:t>
          </a:r>
          <a:r>
            <a:rPr lang="en-US" dirty="0" err="1"/>
            <a:t>Anshul</a:t>
          </a:r>
          <a:r>
            <a:rPr lang="en-US" dirty="0"/>
            <a:t> </a:t>
          </a:r>
          <a:r>
            <a:rPr lang="en-US" dirty="0" err="1"/>
            <a:t>Manglani</a:t>
          </a:r>
          <a:r>
            <a:rPr lang="en-US" dirty="0"/>
            <a:t>, </a:t>
          </a:r>
        </a:p>
      </dgm:t>
    </dgm:pt>
    <dgm:pt modelId="{1A29BFF1-C99C-AD4E-9A19-4C283E7A3EDD}" type="sibTrans" cxnId="{F94CC7F3-D41C-624A-B15D-71F75899EFCB}">
      <dgm:prSet/>
      <dgm:spPr/>
      <dgm:t>
        <a:bodyPr/>
        <a:lstStyle/>
        <a:p>
          <a:endParaRPr lang="en-US"/>
        </a:p>
      </dgm:t>
    </dgm:pt>
    <dgm:pt modelId="{C53021B6-7413-8146-8628-F73FBEAC4898}" type="parTrans" cxnId="{F94CC7F3-D41C-624A-B15D-71F75899EFCB}">
      <dgm:prSet/>
      <dgm:spPr/>
      <dgm:t>
        <a:bodyPr/>
        <a:lstStyle/>
        <a:p>
          <a:endParaRPr lang="en-US"/>
        </a:p>
      </dgm:t>
    </dgm:pt>
    <dgm:pt modelId="{74C6B821-9FC6-DF4B-AEE6-E3557199A4A6}">
      <dgm:prSet/>
      <dgm:spPr/>
      <dgm:t>
        <a:bodyPr/>
        <a:lstStyle/>
        <a:p>
          <a:pPr>
            <a:buNone/>
          </a:pPr>
          <a:r>
            <a:rPr lang="en-US" b="1" dirty="0"/>
            <a:t>Communications Manager: </a:t>
          </a:r>
          <a:r>
            <a:rPr lang="en-US" dirty="0" err="1"/>
            <a:t>Sijie</a:t>
          </a:r>
          <a:r>
            <a:rPr lang="en-US" dirty="0"/>
            <a:t> Hu</a:t>
          </a:r>
        </a:p>
      </dgm:t>
    </dgm:pt>
    <dgm:pt modelId="{CE8F86E8-E156-6347-B0DD-E60E6B5D92A5}" type="sibTrans" cxnId="{BB11564C-9953-AA49-8AB4-BFB7C968A2E9}">
      <dgm:prSet/>
      <dgm:spPr/>
      <dgm:t>
        <a:bodyPr/>
        <a:lstStyle/>
        <a:p>
          <a:endParaRPr lang="en-US"/>
        </a:p>
      </dgm:t>
    </dgm:pt>
    <dgm:pt modelId="{844AD389-FFFE-D04C-9358-D506BFA2E2D8}" type="parTrans" cxnId="{BB11564C-9953-AA49-8AB4-BFB7C968A2E9}">
      <dgm:prSet/>
      <dgm:spPr/>
      <dgm:t>
        <a:bodyPr/>
        <a:lstStyle/>
        <a:p>
          <a:endParaRPr lang="en-US"/>
        </a:p>
      </dgm:t>
    </dgm:pt>
    <dgm:pt modelId="{4C06E081-7DEF-BB4A-9C44-BDD624C22A08}">
      <dgm:prSet/>
      <dgm:spPr/>
      <dgm:t>
        <a:bodyPr/>
        <a:lstStyle/>
        <a:p>
          <a:pPr>
            <a:buNone/>
          </a:pPr>
          <a:r>
            <a:rPr lang="en-US" b="1" dirty="0"/>
            <a:t>Digital Media Manager:</a:t>
          </a:r>
          <a:r>
            <a:rPr lang="en-US" dirty="0"/>
            <a:t> Lindsey Lozyniak</a:t>
          </a:r>
        </a:p>
      </dgm:t>
    </dgm:pt>
    <dgm:pt modelId="{5461C180-A0FC-294A-9C92-FCD17F6BBCE0}" type="sibTrans" cxnId="{63305508-E287-5847-BAEF-C9FA2588D62E}">
      <dgm:prSet/>
      <dgm:spPr/>
      <dgm:t>
        <a:bodyPr/>
        <a:lstStyle/>
        <a:p>
          <a:endParaRPr lang="en-US"/>
        </a:p>
      </dgm:t>
    </dgm:pt>
    <dgm:pt modelId="{5F37A0F6-F62C-9447-B087-38EF02E8F127}" type="parTrans" cxnId="{63305508-E287-5847-BAEF-C9FA2588D62E}">
      <dgm:prSet/>
      <dgm:spPr/>
      <dgm:t>
        <a:bodyPr/>
        <a:lstStyle/>
        <a:p>
          <a:endParaRPr lang="en-US"/>
        </a:p>
      </dgm:t>
    </dgm:pt>
    <dgm:pt modelId="{FA3A9F7F-FFBF-B04F-918F-766F7E702607}">
      <dgm:prSet/>
      <dgm:spPr/>
      <dgm:t>
        <a:bodyPr/>
        <a:lstStyle/>
        <a:p>
          <a:pPr>
            <a:buNone/>
          </a:pPr>
          <a:r>
            <a:rPr lang="en-US" dirty="0"/>
            <a:t>Di Yang</a:t>
          </a:r>
        </a:p>
      </dgm:t>
    </dgm:pt>
    <dgm:pt modelId="{39F18CE3-8769-084F-8B3D-BC2262292AB4}" type="parTrans" cxnId="{BBBF97F0-BBBC-2344-9CF8-0022F59E5C93}">
      <dgm:prSet/>
      <dgm:spPr/>
      <dgm:t>
        <a:bodyPr/>
        <a:lstStyle/>
        <a:p>
          <a:endParaRPr lang="en-US"/>
        </a:p>
      </dgm:t>
    </dgm:pt>
    <dgm:pt modelId="{DA933549-A625-5146-8A46-74899466F23E}" type="sibTrans" cxnId="{BBBF97F0-BBBC-2344-9CF8-0022F59E5C93}">
      <dgm:prSet/>
      <dgm:spPr/>
      <dgm:t>
        <a:bodyPr/>
        <a:lstStyle/>
        <a:p>
          <a:endParaRPr lang="en-US"/>
        </a:p>
      </dgm:t>
    </dgm:pt>
    <dgm:pt modelId="{D2B7BB5D-AC13-BE4E-B540-A66B03639894}" type="pres">
      <dgm:prSet presAssocID="{AE7E639A-2124-B149-88D1-61D771DA16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8B4E43-C013-714B-A08A-BA2B21F657B8}" type="pres">
      <dgm:prSet presAssocID="{6A7EE643-8A9E-6143-AB87-188F50218570}" presName="parentText" presStyleLbl="node1" presStyleIdx="0" presStyleCnt="2" custLinFactNeighborY="-18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0E146-7CB8-7949-A20E-2B6EB0862040}" type="pres">
      <dgm:prSet presAssocID="{6A7EE643-8A9E-6143-AB87-188F5021857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BEF83-4690-1746-AF3B-F83A2AA24E1D}" type="pres">
      <dgm:prSet presAssocID="{E7D534AC-F961-FD47-90DA-AB716383FD0A}" presName="parentText" presStyleLbl="node1" presStyleIdx="1" presStyleCnt="2" custScaleY="10031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B4797-6E2E-C249-9EE3-A78CD3206BBA}" type="pres">
      <dgm:prSet presAssocID="{E7D534AC-F961-FD47-90DA-AB716383FD0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47C01A-4E91-2345-B3FF-799622AEA7A4}" type="presOf" srcId="{AE7E639A-2124-B149-88D1-61D771DA1614}" destId="{D2B7BB5D-AC13-BE4E-B540-A66B03639894}" srcOrd="0" destOrd="0" presId="urn:microsoft.com/office/officeart/2005/8/layout/vList2"/>
    <dgm:cxn modelId="{F94CC7F3-D41C-624A-B15D-71F75899EFCB}" srcId="{6A7EE643-8A9E-6143-AB87-188F50218570}" destId="{5D178FA2-CB6B-B748-88B0-1A88609A9D95}" srcOrd="0" destOrd="0" parTransId="{C53021B6-7413-8146-8628-F73FBEAC4898}" sibTransId="{1A29BFF1-C99C-AD4E-9A19-4C283E7A3EDD}"/>
    <dgm:cxn modelId="{E85BC6D9-0829-904D-AAF4-526DA11AAB15}" type="presOf" srcId="{4C06E081-7DEF-BB4A-9C44-BDD624C22A08}" destId="{7340E146-7CB8-7949-A20E-2B6EB0862040}" srcOrd="0" destOrd="3" presId="urn:microsoft.com/office/officeart/2005/8/layout/vList2"/>
    <dgm:cxn modelId="{B5807741-793F-C148-8EC0-6455DEFA65F8}" srcId="{AE7E639A-2124-B149-88D1-61D771DA1614}" destId="{E7D534AC-F961-FD47-90DA-AB716383FD0A}" srcOrd="1" destOrd="0" parTransId="{AFE1CE90-9D68-624C-A5D4-F2A93673A085}" sibTransId="{E0010ADF-B78F-6C49-924E-1476181961C6}"/>
    <dgm:cxn modelId="{63305508-E287-5847-BAEF-C9FA2588D62E}" srcId="{6A7EE643-8A9E-6143-AB87-188F50218570}" destId="{4C06E081-7DEF-BB4A-9C44-BDD624C22A08}" srcOrd="3" destOrd="0" parTransId="{5F37A0F6-F62C-9447-B087-38EF02E8F127}" sibTransId="{5461C180-A0FC-294A-9C92-FCD17F6BBCE0}"/>
    <dgm:cxn modelId="{8194ABC2-8CBD-8A40-A429-8F047C955453}" srcId="{E7D534AC-F961-FD47-90DA-AB716383FD0A}" destId="{09141FF0-A5C7-A94E-AA23-E4CED89E3738}" srcOrd="0" destOrd="0" parTransId="{7FAD8026-12FF-4F40-9BC2-759E7D1C4637}" sibTransId="{31C53304-7141-6A4B-AE62-BB0DA0004776}"/>
    <dgm:cxn modelId="{5E6D7A12-C013-C741-A779-06F8A091A4FD}" srcId="{AE7E639A-2124-B149-88D1-61D771DA1614}" destId="{6A7EE643-8A9E-6143-AB87-188F50218570}" srcOrd="0" destOrd="0" parTransId="{41B54C05-697B-A242-9E29-AE39C9900ED1}" sibTransId="{9F99576D-0289-3F41-B79D-22840C47247D}"/>
    <dgm:cxn modelId="{C568293A-95C6-E042-B7DC-749B4B143C8F}" srcId="{E7D534AC-F961-FD47-90DA-AB716383FD0A}" destId="{C10801EA-3418-CB46-A0B6-FCF44BBCE910}" srcOrd="1" destOrd="0" parTransId="{91380998-A4E9-034B-A29F-CBF9628C572D}" sibTransId="{E733250A-C709-F74C-A105-623DF024865B}"/>
    <dgm:cxn modelId="{C22A3939-BA95-2549-8B06-3848251AC531}" type="presOf" srcId="{5D178FA2-CB6B-B748-88B0-1A88609A9D95}" destId="{7340E146-7CB8-7949-A20E-2B6EB0862040}" srcOrd="0" destOrd="0" presId="urn:microsoft.com/office/officeart/2005/8/layout/vList2"/>
    <dgm:cxn modelId="{BBBF97F0-BBBC-2344-9CF8-0022F59E5C93}" srcId="{6A7EE643-8A9E-6143-AB87-188F50218570}" destId="{FA3A9F7F-FFBF-B04F-918F-766F7E702607}" srcOrd="1" destOrd="0" parTransId="{39F18CE3-8769-084F-8B3D-BC2262292AB4}" sibTransId="{DA933549-A625-5146-8A46-74899466F23E}"/>
    <dgm:cxn modelId="{BB11564C-9953-AA49-8AB4-BFB7C968A2E9}" srcId="{6A7EE643-8A9E-6143-AB87-188F50218570}" destId="{74C6B821-9FC6-DF4B-AEE6-E3557199A4A6}" srcOrd="2" destOrd="0" parTransId="{844AD389-FFFE-D04C-9358-D506BFA2E2D8}" sibTransId="{CE8F86E8-E156-6347-B0DD-E60E6B5D92A5}"/>
    <dgm:cxn modelId="{290CDAE2-A47E-D64F-976B-CBFF0318E0AD}" type="presOf" srcId="{6A7EE643-8A9E-6143-AB87-188F50218570}" destId="{348B4E43-C013-714B-A08A-BA2B21F657B8}" srcOrd="0" destOrd="0" presId="urn:microsoft.com/office/officeart/2005/8/layout/vList2"/>
    <dgm:cxn modelId="{5B7AF1BF-34DF-9846-8CAD-65F759F052C6}" type="presOf" srcId="{C10801EA-3418-CB46-A0B6-FCF44BBCE910}" destId="{178B4797-6E2E-C249-9EE3-A78CD3206BBA}" srcOrd="0" destOrd="1" presId="urn:microsoft.com/office/officeart/2005/8/layout/vList2"/>
    <dgm:cxn modelId="{485417C2-B75A-654D-87A7-EED4F93D32FD}" type="presOf" srcId="{E7D534AC-F961-FD47-90DA-AB716383FD0A}" destId="{104BEF83-4690-1746-AF3B-F83A2AA24E1D}" srcOrd="0" destOrd="0" presId="urn:microsoft.com/office/officeart/2005/8/layout/vList2"/>
    <dgm:cxn modelId="{5BA2BE99-85A2-B34B-905F-7F6FC66BDFAE}" type="presOf" srcId="{74C6B821-9FC6-DF4B-AEE6-E3557199A4A6}" destId="{7340E146-7CB8-7949-A20E-2B6EB0862040}" srcOrd="0" destOrd="2" presId="urn:microsoft.com/office/officeart/2005/8/layout/vList2"/>
    <dgm:cxn modelId="{76FAB27B-7205-404C-9684-E82FFD462754}" type="presOf" srcId="{09141FF0-A5C7-A94E-AA23-E4CED89E3738}" destId="{178B4797-6E2E-C249-9EE3-A78CD3206BBA}" srcOrd="0" destOrd="0" presId="urn:microsoft.com/office/officeart/2005/8/layout/vList2"/>
    <dgm:cxn modelId="{29EB3405-3796-4E44-9716-8230C6E07A39}" type="presOf" srcId="{FA3A9F7F-FFBF-B04F-918F-766F7E702607}" destId="{7340E146-7CB8-7949-A20E-2B6EB0862040}" srcOrd="0" destOrd="1" presId="urn:microsoft.com/office/officeart/2005/8/layout/vList2"/>
    <dgm:cxn modelId="{A9F2521B-9360-5240-AF37-4C1BE2F01AA7}" type="presParOf" srcId="{D2B7BB5D-AC13-BE4E-B540-A66B03639894}" destId="{348B4E43-C013-714B-A08A-BA2B21F657B8}" srcOrd="0" destOrd="0" presId="urn:microsoft.com/office/officeart/2005/8/layout/vList2"/>
    <dgm:cxn modelId="{7868FF7A-3F68-1A43-B268-ADE7855BA273}" type="presParOf" srcId="{D2B7BB5D-AC13-BE4E-B540-A66B03639894}" destId="{7340E146-7CB8-7949-A20E-2B6EB0862040}" srcOrd="1" destOrd="0" presId="urn:microsoft.com/office/officeart/2005/8/layout/vList2"/>
    <dgm:cxn modelId="{921C8A87-BDB1-F847-B1C2-07DB9C397976}" type="presParOf" srcId="{D2B7BB5D-AC13-BE4E-B540-A66B03639894}" destId="{104BEF83-4690-1746-AF3B-F83A2AA24E1D}" srcOrd="2" destOrd="0" presId="urn:microsoft.com/office/officeart/2005/8/layout/vList2"/>
    <dgm:cxn modelId="{188188A8-FB7F-9845-B580-3804461AFF3E}" type="presParOf" srcId="{D2B7BB5D-AC13-BE4E-B540-A66B03639894}" destId="{178B4797-6E2E-C249-9EE3-A78CD3206BB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0DB454-3735-3D41-BCF5-3DF7C0F2F1C1}" type="doc">
      <dgm:prSet loTypeId="urn:microsoft.com/office/officeart/2008/layout/VerticalCurvedList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D53ABAF-FE7D-7F4C-B335-5E24F623ADD3}">
      <dgm:prSet phldrT="[Text]"/>
      <dgm:spPr>
        <a:solidFill>
          <a:srgbClr val="7C878E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Economic Overview</a:t>
          </a:r>
        </a:p>
      </dgm:t>
    </dgm:pt>
    <dgm:pt modelId="{677D2F4E-CB67-3946-85C6-592846EB35EE}" type="parTrans" cxnId="{43F19126-00BF-5843-83CA-385BF9C2C124}">
      <dgm:prSet/>
      <dgm:spPr/>
      <dgm:t>
        <a:bodyPr/>
        <a:lstStyle/>
        <a:p>
          <a:endParaRPr lang="en-US"/>
        </a:p>
      </dgm:t>
    </dgm:pt>
    <dgm:pt modelId="{509894C3-E7D2-F845-BB99-B6F7E8909359}" type="sibTrans" cxnId="{43F19126-00BF-5843-83CA-385BF9C2C124}">
      <dgm:prSet/>
      <dgm:spPr/>
      <dgm:t>
        <a:bodyPr/>
        <a:lstStyle/>
        <a:p>
          <a:endParaRPr lang="en-US"/>
        </a:p>
      </dgm:t>
    </dgm:pt>
    <dgm:pt modelId="{BDE8C387-6716-1940-8ED2-7C83699F245F}">
      <dgm:prSet phldrT="[Text]"/>
      <dgm:spPr>
        <a:solidFill>
          <a:srgbClr val="7C878E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Sector Overview</a:t>
          </a:r>
        </a:p>
      </dgm:t>
    </dgm:pt>
    <dgm:pt modelId="{AC24035E-C6DA-7842-B9AA-FB074AA101F0}" type="parTrans" cxnId="{D82403A6-806A-124E-B3C6-58EAB04F015E}">
      <dgm:prSet/>
      <dgm:spPr/>
      <dgm:t>
        <a:bodyPr/>
        <a:lstStyle/>
        <a:p>
          <a:endParaRPr lang="en-US"/>
        </a:p>
      </dgm:t>
    </dgm:pt>
    <dgm:pt modelId="{D8F8268E-BD77-FF47-99DB-4DD03D4E5A1E}" type="sibTrans" cxnId="{D82403A6-806A-124E-B3C6-58EAB04F015E}">
      <dgm:prSet/>
      <dgm:spPr/>
      <dgm:t>
        <a:bodyPr/>
        <a:lstStyle/>
        <a:p>
          <a:endParaRPr lang="en-US"/>
        </a:p>
      </dgm:t>
    </dgm:pt>
    <dgm:pt modelId="{83A0BC5F-4A85-2448-AE99-6F3F972BF664}">
      <dgm:prSet phldrT="[Text]"/>
      <dgm:spPr>
        <a:solidFill>
          <a:srgbClr val="7C878E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Portfolio Performance</a:t>
          </a:r>
        </a:p>
      </dgm:t>
    </dgm:pt>
    <dgm:pt modelId="{DA0A2DEE-0809-084F-9E33-574EF5240223}" type="parTrans" cxnId="{486BDF1C-DB58-D440-9082-26006F5DD810}">
      <dgm:prSet/>
      <dgm:spPr/>
      <dgm:t>
        <a:bodyPr/>
        <a:lstStyle/>
        <a:p>
          <a:endParaRPr lang="en-US"/>
        </a:p>
      </dgm:t>
    </dgm:pt>
    <dgm:pt modelId="{FEB270D0-FF13-F143-927F-C310E667448C}" type="sibTrans" cxnId="{486BDF1C-DB58-D440-9082-26006F5DD810}">
      <dgm:prSet/>
      <dgm:spPr/>
      <dgm:t>
        <a:bodyPr/>
        <a:lstStyle/>
        <a:p>
          <a:endParaRPr lang="en-US"/>
        </a:p>
      </dgm:t>
    </dgm:pt>
    <dgm:pt modelId="{D0DC18F6-E550-9643-A894-27F7209CA160}">
      <dgm:prSet phldrT="[Text]"/>
      <dgm:spPr>
        <a:solidFill>
          <a:srgbClr val="7C878E"/>
        </a:solidFill>
      </dgm:spPr>
      <dgm:t>
        <a:bodyPr/>
        <a:lstStyle/>
        <a:p>
          <a:r>
            <a:rPr lang="en-US" b="1">
              <a:solidFill>
                <a:schemeClr val="bg1"/>
              </a:solidFill>
            </a:rPr>
            <a:t>Q&amp;A</a:t>
          </a:r>
          <a:endParaRPr lang="en-US" b="1" dirty="0">
            <a:solidFill>
              <a:schemeClr val="bg1"/>
            </a:solidFill>
          </a:endParaRPr>
        </a:p>
      </dgm:t>
    </dgm:pt>
    <dgm:pt modelId="{68B21CF7-139A-3048-A53A-9DE74E9B4092}" type="parTrans" cxnId="{1D730D7D-2FD7-DB4F-8458-6F6EE5F76218}">
      <dgm:prSet/>
      <dgm:spPr/>
      <dgm:t>
        <a:bodyPr/>
        <a:lstStyle/>
        <a:p>
          <a:endParaRPr lang="en-US"/>
        </a:p>
      </dgm:t>
    </dgm:pt>
    <dgm:pt modelId="{527CCC2B-D664-334E-884E-E21CFA86E095}" type="sibTrans" cxnId="{1D730D7D-2FD7-DB4F-8458-6F6EE5F76218}">
      <dgm:prSet/>
      <dgm:spPr/>
      <dgm:t>
        <a:bodyPr/>
        <a:lstStyle/>
        <a:p>
          <a:endParaRPr lang="en-US"/>
        </a:p>
      </dgm:t>
    </dgm:pt>
    <dgm:pt modelId="{DF5B8695-C209-46FF-897C-00382CE7966F}">
      <dgm:prSet phldrT="[Text]"/>
      <dgm:spPr>
        <a:solidFill>
          <a:srgbClr val="7C878E"/>
        </a:solidFill>
      </dgm:spPr>
      <dgm:t>
        <a:bodyPr/>
        <a:lstStyle/>
        <a:p>
          <a:r>
            <a:rPr lang="en-US" b="1">
              <a:solidFill>
                <a:schemeClr val="bg1"/>
              </a:solidFill>
            </a:rPr>
            <a:t>Individual Holdings</a:t>
          </a:r>
          <a:endParaRPr lang="en-US" b="1" dirty="0">
            <a:solidFill>
              <a:schemeClr val="bg1"/>
            </a:solidFill>
          </a:endParaRPr>
        </a:p>
      </dgm:t>
    </dgm:pt>
    <dgm:pt modelId="{CD0327E9-98F9-431E-B0D1-C9BEABD8F7E7}" type="parTrans" cxnId="{92F26DB9-A2E0-42A4-B164-A8FD7968FBE7}">
      <dgm:prSet/>
      <dgm:spPr/>
      <dgm:t>
        <a:bodyPr/>
        <a:lstStyle/>
        <a:p>
          <a:endParaRPr lang="en-US"/>
        </a:p>
      </dgm:t>
    </dgm:pt>
    <dgm:pt modelId="{DED0D82A-A670-4417-97BB-32DC036072E6}" type="sibTrans" cxnId="{92F26DB9-A2E0-42A4-B164-A8FD7968FBE7}">
      <dgm:prSet/>
      <dgm:spPr/>
      <dgm:t>
        <a:bodyPr/>
        <a:lstStyle/>
        <a:p>
          <a:endParaRPr lang="en-US"/>
        </a:p>
      </dgm:t>
    </dgm:pt>
    <dgm:pt modelId="{F97F9AC6-4030-C440-8807-6EBD92B609DC}" type="pres">
      <dgm:prSet presAssocID="{950DB454-3735-3D41-BCF5-3DF7C0F2F1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0C32FF1-700F-834B-98EF-A8DE9C55D67F}" type="pres">
      <dgm:prSet presAssocID="{950DB454-3735-3D41-BCF5-3DF7C0F2F1C1}" presName="Name1" presStyleCnt="0"/>
      <dgm:spPr/>
    </dgm:pt>
    <dgm:pt modelId="{61791A4E-72EE-E647-9083-BABBC17B7388}" type="pres">
      <dgm:prSet presAssocID="{950DB454-3735-3D41-BCF5-3DF7C0F2F1C1}" presName="cycle" presStyleCnt="0"/>
      <dgm:spPr/>
    </dgm:pt>
    <dgm:pt modelId="{B4E53F58-D4C4-5843-ADBA-9D38FA20531B}" type="pres">
      <dgm:prSet presAssocID="{950DB454-3735-3D41-BCF5-3DF7C0F2F1C1}" presName="srcNode" presStyleLbl="node1" presStyleIdx="0" presStyleCnt="5"/>
      <dgm:spPr/>
    </dgm:pt>
    <dgm:pt modelId="{2B3C25CF-D8D8-C14F-804A-E0A219A5EF9B}" type="pres">
      <dgm:prSet presAssocID="{950DB454-3735-3D41-BCF5-3DF7C0F2F1C1}" presName="conn" presStyleLbl="parChTrans1D2" presStyleIdx="0" presStyleCnt="1"/>
      <dgm:spPr/>
      <dgm:t>
        <a:bodyPr/>
        <a:lstStyle/>
        <a:p>
          <a:endParaRPr lang="en-US"/>
        </a:p>
      </dgm:t>
    </dgm:pt>
    <dgm:pt modelId="{84082C6E-58C5-DF48-BB8A-09859D1D912B}" type="pres">
      <dgm:prSet presAssocID="{950DB454-3735-3D41-BCF5-3DF7C0F2F1C1}" presName="extraNode" presStyleLbl="node1" presStyleIdx="0" presStyleCnt="5"/>
      <dgm:spPr/>
    </dgm:pt>
    <dgm:pt modelId="{5D9EB350-0F50-904D-9AFC-877124FE0034}" type="pres">
      <dgm:prSet presAssocID="{950DB454-3735-3D41-BCF5-3DF7C0F2F1C1}" presName="dstNode" presStyleLbl="node1" presStyleIdx="0" presStyleCnt="5"/>
      <dgm:spPr/>
    </dgm:pt>
    <dgm:pt modelId="{999CC506-F815-3D48-9D7F-474281D13D9F}" type="pres">
      <dgm:prSet presAssocID="{AD53ABAF-FE7D-7F4C-B335-5E24F623ADD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CF088-713C-2149-AC2F-63D67BDE2541}" type="pres">
      <dgm:prSet presAssocID="{AD53ABAF-FE7D-7F4C-B335-5E24F623ADD3}" presName="accent_1" presStyleCnt="0"/>
      <dgm:spPr/>
    </dgm:pt>
    <dgm:pt modelId="{C35272C5-654C-8041-9D9D-9A03A2EF68F0}" type="pres">
      <dgm:prSet presAssocID="{AD53ABAF-FE7D-7F4C-B335-5E24F623ADD3}" presName="accentRepeatNode" presStyleLbl="solidFgAcc1" presStyleIdx="0" presStyleCnt="5"/>
      <dgm:spPr/>
    </dgm:pt>
    <dgm:pt modelId="{EB675C3B-A305-7B4D-B94C-4C2F2A16CCCC}" type="pres">
      <dgm:prSet presAssocID="{BDE8C387-6716-1940-8ED2-7C83699F245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9C6CE-E25C-DB4A-A941-708AE6CB0833}" type="pres">
      <dgm:prSet presAssocID="{BDE8C387-6716-1940-8ED2-7C83699F245F}" presName="accent_2" presStyleCnt="0"/>
      <dgm:spPr/>
    </dgm:pt>
    <dgm:pt modelId="{304AC557-946A-694B-9895-834E46E0D116}" type="pres">
      <dgm:prSet presAssocID="{BDE8C387-6716-1940-8ED2-7C83699F245F}" presName="accentRepeatNode" presStyleLbl="solidFgAcc1" presStyleIdx="1" presStyleCnt="5"/>
      <dgm:spPr/>
    </dgm:pt>
    <dgm:pt modelId="{24EBBE62-2622-BE4C-881F-D385E6447944}" type="pres">
      <dgm:prSet presAssocID="{83A0BC5F-4A85-2448-AE99-6F3F972BF66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EAA48-95F8-EC4A-8DD0-C52691FC5B0C}" type="pres">
      <dgm:prSet presAssocID="{83A0BC5F-4A85-2448-AE99-6F3F972BF664}" presName="accent_3" presStyleCnt="0"/>
      <dgm:spPr/>
    </dgm:pt>
    <dgm:pt modelId="{F3C27732-493F-B243-920F-A5110445277F}" type="pres">
      <dgm:prSet presAssocID="{83A0BC5F-4A85-2448-AE99-6F3F972BF664}" presName="accentRepeatNode" presStyleLbl="solidFgAcc1" presStyleIdx="2" presStyleCnt="5"/>
      <dgm:spPr/>
    </dgm:pt>
    <dgm:pt modelId="{943A36F1-9618-433F-AF0F-060A01E60980}" type="pres">
      <dgm:prSet presAssocID="{DF5B8695-C209-46FF-897C-00382CE7966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66E9D-5DCB-4EB9-A737-2C84A3C24F28}" type="pres">
      <dgm:prSet presAssocID="{DF5B8695-C209-46FF-897C-00382CE7966F}" presName="accent_4" presStyleCnt="0"/>
      <dgm:spPr/>
    </dgm:pt>
    <dgm:pt modelId="{99F67550-F7E7-4CC7-BB5F-08216D9E4505}" type="pres">
      <dgm:prSet presAssocID="{DF5B8695-C209-46FF-897C-00382CE7966F}" presName="accentRepeatNode" presStyleLbl="solidFgAcc1" presStyleIdx="3" presStyleCnt="5"/>
      <dgm:spPr/>
    </dgm:pt>
    <dgm:pt modelId="{3BBC77A7-3C66-40A3-966D-5E33787981ED}" type="pres">
      <dgm:prSet presAssocID="{D0DC18F6-E550-9643-A894-27F7209CA16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97B03-F8C1-4CE9-B168-949827512B71}" type="pres">
      <dgm:prSet presAssocID="{D0DC18F6-E550-9643-A894-27F7209CA160}" presName="accent_5" presStyleCnt="0"/>
      <dgm:spPr/>
    </dgm:pt>
    <dgm:pt modelId="{9AC3E144-F2F4-E14C-A6D2-74E8CEFE90ED}" type="pres">
      <dgm:prSet presAssocID="{D0DC18F6-E550-9643-A894-27F7209CA160}" presName="accentRepeatNode" presStyleLbl="solidFgAcc1" presStyleIdx="4" presStyleCnt="5"/>
      <dgm:spPr/>
    </dgm:pt>
  </dgm:ptLst>
  <dgm:cxnLst>
    <dgm:cxn modelId="{1D730D7D-2FD7-DB4F-8458-6F6EE5F76218}" srcId="{950DB454-3735-3D41-BCF5-3DF7C0F2F1C1}" destId="{D0DC18F6-E550-9643-A894-27F7209CA160}" srcOrd="4" destOrd="0" parTransId="{68B21CF7-139A-3048-A53A-9DE74E9B4092}" sibTransId="{527CCC2B-D664-334E-884E-E21CFA86E095}"/>
    <dgm:cxn modelId="{19AFD19C-0CBB-4C51-939D-CC02066174AD}" type="presOf" srcId="{D0DC18F6-E550-9643-A894-27F7209CA160}" destId="{3BBC77A7-3C66-40A3-966D-5E33787981ED}" srcOrd="0" destOrd="0" presId="urn:microsoft.com/office/officeart/2008/layout/VerticalCurvedList"/>
    <dgm:cxn modelId="{0D757E20-4600-1947-85B6-9C6128584D1D}" type="presOf" srcId="{BDE8C387-6716-1940-8ED2-7C83699F245F}" destId="{EB675C3B-A305-7B4D-B94C-4C2F2A16CCCC}" srcOrd="0" destOrd="0" presId="urn:microsoft.com/office/officeart/2008/layout/VerticalCurvedList"/>
    <dgm:cxn modelId="{D01DA9D2-D53C-4835-9361-1EF22F43DE59}" type="presOf" srcId="{DF5B8695-C209-46FF-897C-00382CE7966F}" destId="{943A36F1-9618-433F-AF0F-060A01E60980}" srcOrd="0" destOrd="0" presId="urn:microsoft.com/office/officeart/2008/layout/VerticalCurvedList"/>
    <dgm:cxn modelId="{D82403A6-806A-124E-B3C6-58EAB04F015E}" srcId="{950DB454-3735-3D41-BCF5-3DF7C0F2F1C1}" destId="{BDE8C387-6716-1940-8ED2-7C83699F245F}" srcOrd="1" destOrd="0" parTransId="{AC24035E-C6DA-7842-B9AA-FB074AA101F0}" sibTransId="{D8F8268E-BD77-FF47-99DB-4DD03D4E5A1E}"/>
    <dgm:cxn modelId="{92F26DB9-A2E0-42A4-B164-A8FD7968FBE7}" srcId="{950DB454-3735-3D41-BCF5-3DF7C0F2F1C1}" destId="{DF5B8695-C209-46FF-897C-00382CE7966F}" srcOrd="3" destOrd="0" parTransId="{CD0327E9-98F9-431E-B0D1-C9BEABD8F7E7}" sibTransId="{DED0D82A-A670-4417-97BB-32DC036072E6}"/>
    <dgm:cxn modelId="{07BFB775-7A4E-CA46-B089-89CA3E4D7F72}" type="presOf" srcId="{AD53ABAF-FE7D-7F4C-B335-5E24F623ADD3}" destId="{999CC506-F815-3D48-9D7F-474281D13D9F}" srcOrd="0" destOrd="0" presId="urn:microsoft.com/office/officeart/2008/layout/VerticalCurvedList"/>
    <dgm:cxn modelId="{43F19126-00BF-5843-83CA-385BF9C2C124}" srcId="{950DB454-3735-3D41-BCF5-3DF7C0F2F1C1}" destId="{AD53ABAF-FE7D-7F4C-B335-5E24F623ADD3}" srcOrd="0" destOrd="0" parTransId="{677D2F4E-CB67-3946-85C6-592846EB35EE}" sibTransId="{509894C3-E7D2-F845-BB99-B6F7E8909359}"/>
    <dgm:cxn modelId="{486BDF1C-DB58-D440-9082-26006F5DD810}" srcId="{950DB454-3735-3D41-BCF5-3DF7C0F2F1C1}" destId="{83A0BC5F-4A85-2448-AE99-6F3F972BF664}" srcOrd="2" destOrd="0" parTransId="{DA0A2DEE-0809-084F-9E33-574EF5240223}" sibTransId="{FEB270D0-FF13-F143-927F-C310E667448C}"/>
    <dgm:cxn modelId="{A223AF15-66CB-7242-BDED-02D75C9B7DA1}" type="presOf" srcId="{509894C3-E7D2-F845-BB99-B6F7E8909359}" destId="{2B3C25CF-D8D8-C14F-804A-E0A219A5EF9B}" srcOrd="0" destOrd="0" presId="urn:microsoft.com/office/officeart/2008/layout/VerticalCurvedList"/>
    <dgm:cxn modelId="{81398879-CDA8-E043-AB8B-E2037C34E72F}" type="presOf" srcId="{950DB454-3735-3D41-BCF5-3DF7C0F2F1C1}" destId="{F97F9AC6-4030-C440-8807-6EBD92B609DC}" srcOrd="0" destOrd="0" presId="urn:microsoft.com/office/officeart/2008/layout/VerticalCurvedList"/>
    <dgm:cxn modelId="{36D88DF2-BA94-8D46-8411-B7AE351E03C8}" type="presOf" srcId="{83A0BC5F-4A85-2448-AE99-6F3F972BF664}" destId="{24EBBE62-2622-BE4C-881F-D385E6447944}" srcOrd="0" destOrd="0" presId="urn:microsoft.com/office/officeart/2008/layout/VerticalCurvedList"/>
    <dgm:cxn modelId="{961A4AC1-69D2-5040-8CAC-BBAE4F0D2966}" type="presParOf" srcId="{F97F9AC6-4030-C440-8807-6EBD92B609DC}" destId="{A0C32FF1-700F-834B-98EF-A8DE9C55D67F}" srcOrd="0" destOrd="0" presId="urn:microsoft.com/office/officeart/2008/layout/VerticalCurvedList"/>
    <dgm:cxn modelId="{ECAA812D-6B90-D340-A0CB-6D135FD4B431}" type="presParOf" srcId="{A0C32FF1-700F-834B-98EF-A8DE9C55D67F}" destId="{61791A4E-72EE-E647-9083-BABBC17B7388}" srcOrd="0" destOrd="0" presId="urn:microsoft.com/office/officeart/2008/layout/VerticalCurvedList"/>
    <dgm:cxn modelId="{4ED3D669-FA33-4D45-BC7D-EC746FB9AB2B}" type="presParOf" srcId="{61791A4E-72EE-E647-9083-BABBC17B7388}" destId="{B4E53F58-D4C4-5843-ADBA-9D38FA20531B}" srcOrd="0" destOrd="0" presId="urn:microsoft.com/office/officeart/2008/layout/VerticalCurvedList"/>
    <dgm:cxn modelId="{0E6FB008-827F-A14C-B5E2-5AFD098F5FD4}" type="presParOf" srcId="{61791A4E-72EE-E647-9083-BABBC17B7388}" destId="{2B3C25CF-D8D8-C14F-804A-E0A219A5EF9B}" srcOrd="1" destOrd="0" presId="urn:microsoft.com/office/officeart/2008/layout/VerticalCurvedList"/>
    <dgm:cxn modelId="{313C0E49-8640-064E-9AB5-B0F7AB1D088E}" type="presParOf" srcId="{61791A4E-72EE-E647-9083-BABBC17B7388}" destId="{84082C6E-58C5-DF48-BB8A-09859D1D912B}" srcOrd="2" destOrd="0" presId="urn:microsoft.com/office/officeart/2008/layout/VerticalCurvedList"/>
    <dgm:cxn modelId="{33F390B2-7836-5244-92E9-C13C9EFCEF0A}" type="presParOf" srcId="{61791A4E-72EE-E647-9083-BABBC17B7388}" destId="{5D9EB350-0F50-904D-9AFC-877124FE0034}" srcOrd="3" destOrd="0" presId="urn:microsoft.com/office/officeart/2008/layout/VerticalCurvedList"/>
    <dgm:cxn modelId="{D02006ED-2751-D64E-AEF7-796244AE8335}" type="presParOf" srcId="{A0C32FF1-700F-834B-98EF-A8DE9C55D67F}" destId="{999CC506-F815-3D48-9D7F-474281D13D9F}" srcOrd="1" destOrd="0" presId="urn:microsoft.com/office/officeart/2008/layout/VerticalCurvedList"/>
    <dgm:cxn modelId="{769BA40F-C9D6-CA45-8A07-62DD49F3348B}" type="presParOf" srcId="{A0C32FF1-700F-834B-98EF-A8DE9C55D67F}" destId="{16ACF088-713C-2149-AC2F-63D67BDE2541}" srcOrd="2" destOrd="0" presId="urn:microsoft.com/office/officeart/2008/layout/VerticalCurvedList"/>
    <dgm:cxn modelId="{A6C5C8D7-A252-574B-BEDE-2F600D41CEC5}" type="presParOf" srcId="{16ACF088-713C-2149-AC2F-63D67BDE2541}" destId="{C35272C5-654C-8041-9D9D-9A03A2EF68F0}" srcOrd="0" destOrd="0" presId="urn:microsoft.com/office/officeart/2008/layout/VerticalCurvedList"/>
    <dgm:cxn modelId="{639853DC-6024-C343-9BDC-5D0ED43E90BF}" type="presParOf" srcId="{A0C32FF1-700F-834B-98EF-A8DE9C55D67F}" destId="{EB675C3B-A305-7B4D-B94C-4C2F2A16CCCC}" srcOrd="3" destOrd="0" presId="urn:microsoft.com/office/officeart/2008/layout/VerticalCurvedList"/>
    <dgm:cxn modelId="{F2E8F29B-B2F9-B844-9B84-77DA73A3CF29}" type="presParOf" srcId="{A0C32FF1-700F-834B-98EF-A8DE9C55D67F}" destId="{8B89C6CE-E25C-DB4A-A941-708AE6CB0833}" srcOrd="4" destOrd="0" presId="urn:microsoft.com/office/officeart/2008/layout/VerticalCurvedList"/>
    <dgm:cxn modelId="{4B4D8AD8-CCDF-4549-8E18-80E298513BF8}" type="presParOf" srcId="{8B89C6CE-E25C-DB4A-A941-708AE6CB0833}" destId="{304AC557-946A-694B-9895-834E46E0D116}" srcOrd="0" destOrd="0" presId="urn:microsoft.com/office/officeart/2008/layout/VerticalCurvedList"/>
    <dgm:cxn modelId="{81BB7F2D-CDF6-654E-A1EA-92739DC6EC8F}" type="presParOf" srcId="{A0C32FF1-700F-834B-98EF-A8DE9C55D67F}" destId="{24EBBE62-2622-BE4C-881F-D385E6447944}" srcOrd="5" destOrd="0" presId="urn:microsoft.com/office/officeart/2008/layout/VerticalCurvedList"/>
    <dgm:cxn modelId="{D0193D77-2474-F84B-9867-ABF8ED40ADC7}" type="presParOf" srcId="{A0C32FF1-700F-834B-98EF-A8DE9C55D67F}" destId="{D90EAA48-95F8-EC4A-8DD0-C52691FC5B0C}" srcOrd="6" destOrd="0" presId="urn:microsoft.com/office/officeart/2008/layout/VerticalCurvedList"/>
    <dgm:cxn modelId="{A8406E69-1650-FE40-8F6D-12247A6FC1C2}" type="presParOf" srcId="{D90EAA48-95F8-EC4A-8DD0-C52691FC5B0C}" destId="{F3C27732-493F-B243-920F-A5110445277F}" srcOrd="0" destOrd="0" presId="urn:microsoft.com/office/officeart/2008/layout/VerticalCurvedList"/>
    <dgm:cxn modelId="{FE9BD6C9-6C84-46C6-8B1C-8EA0EC893033}" type="presParOf" srcId="{A0C32FF1-700F-834B-98EF-A8DE9C55D67F}" destId="{943A36F1-9618-433F-AF0F-060A01E60980}" srcOrd="7" destOrd="0" presId="urn:microsoft.com/office/officeart/2008/layout/VerticalCurvedList"/>
    <dgm:cxn modelId="{6EB09F9C-51A7-4087-8EB8-EB5D09DEA15C}" type="presParOf" srcId="{A0C32FF1-700F-834B-98EF-A8DE9C55D67F}" destId="{F9166E9D-5DCB-4EB9-A737-2C84A3C24F28}" srcOrd="8" destOrd="0" presId="urn:microsoft.com/office/officeart/2008/layout/VerticalCurvedList"/>
    <dgm:cxn modelId="{530A0600-6954-4597-AB33-9A2899580DFD}" type="presParOf" srcId="{F9166E9D-5DCB-4EB9-A737-2C84A3C24F28}" destId="{99F67550-F7E7-4CC7-BB5F-08216D9E4505}" srcOrd="0" destOrd="0" presId="urn:microsoft.com/office/officeart/2008/layout/VerticalCurvedList"/>
    <dgm:cxn modelId="{C197329A-D090-4C3A-B3F0-E0002903F748}" type="presParOf" srcId="{A0C32FF1-700F-834B-98EF-A8DE9C55D67F}" destId="{3BBC77A7-3C66-40A3-966D-5E33787981ED}" srcOrd="9" destOrd="0" presId="urn:microsoft.com/office/officeart/2008/layout/VerticalCurvedList"/>
    <dgm:cxn modelId="{7F9C2BF1-AEA8-438D-99B7-FDA2A7DAC4ED}" type="presParOf" srcId="{A0C32FF1-700F-834B-98EF-A8DE9C55D67F}" destId="{C7497B03-F8C1-4CE9-B168-949827512B71}" srcOrd="10" destOrd="0" presId="urn:microsoft.com/office/officeart/2008/layout/VerticalCurvedList"/>
    <dgm:cxn modelId="{1CEEC993-1B25-4F76-8D39-D2761DD72B07}" type="presParOf" srcId="{C7497B03-F8C1-4CE9-B168-949827512B71}" destId="{9AC3E144-F2F4-E14C-A6D2-74E8CEFE90ED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889678-C5CC-344C-82AC-E29EFB7FB0C2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5A14089-2119-0C4C-84B8-7556D5E0298E}">
      <dgm:prSet phldrT="[Text]"/>
      <dgm:spPr/>
      <dgm:t>
        <a:bodyPr/>
        <a:lstStyle/>
        <a:p>
          <a:r>
            <a:rPr lang="en-US" dirty="0"/>
            <a:t>Objective</a:t>
          </a:r>
        </a:p>
      </dgm:t>
    </dgm:pt>
    <dgm:pt modelId="{81837277-7C97-9C4F-8C05-0909A75E3489}" type="parTrans" cxnId="{84F0A858-E168-A14A-94C0-B3786108C5AC}">
      <dgm:prSet/>
      <dgm:spPr/>
      <dgm:t>
        <a:bodyPr/>
        <a:lstStyle/>
        <a:p>
          <a:endParaRPr lang="en-US"/>
        </a:p>
      </dgm:t>
    </dgm:pt>
    <dgm:pt modelId="{33585497-4DDA-0248-8963-47B574E088CA}" type="sibTrans" cxnId="{84F0A858-E168-A14A-94C0-B3786108C5AC}">
      <dgm:prSet/>
      <dgm:spPr/>
      <dgm:t>
        <a:bodyPr/>
        <a:lstStyle/>
        <a:p>
          <a:endParaRPr lang="en-US"/>
        </a:p>
      </dgm:t>
    </dgm:pt>
    <dgm:pt modelId="{D0E28A53-0543-E94F-BE53-DD8DF83C4520}">
      <dgm:prSet phldrT="[Text]" custT="1"/>
      <dgm:spPr/>
      <dgm:t>
        <a:bodyPr/>
        <a:lstStyle/>
        <a:p>
          <a:pPr algn="l">
            <a:buNone/>
          </a:pPr>
          <a:r>
            <a:rPr lang="en-US" sz="1600" dirty="0"/>
            <a:t>To outperform the S&amp;P 500 over a 10+ year investment horizon by investing in undervalued companies</a:t>
          </a:r>
        </a:p>
      </dgm:t>
    </dgm:pt>
    <dgm:pt modelId="{72E0BF8C-EE1C-724A-8730-D4784B6B226C}" type="parTrans" cxnId="{CEE5161D-F464-A843-B150-7640EB2B4D76}">
      <dgm:prSet/>
      <dgm:spPr/>
      <dgm:t>
        <a:bodyPr/>
        <a:lstStyle/>
        <a:p>
          <a:endParaRPr lang="en-US"/>
        </a:p>
      </dgm:t>
    </dgm:pt>
    <dgm:pt modelId="{050CF096-ACA6-634F-9A28-8D7060456C16}" type="sibTrans" cxnId="{CEE5161D-F464-A843-B150-7640EB2B4D76}">
      <dgm:prSet/>
      <dgm:spPr/>
      <dgm:t>
        <a:bodyPr/>
        <a:lstStyle/>
        <a:p>
          <a:endParaRPr lang="en-US"/>
        </a:p>
      </dgm:t>
    </dgm:pt>
    <dgm:pt modelId="{6D646BA7-028C-1D46-8100-42BF851A5DA1}">
      <dgm:prSet phldrT="[Text]"/>
      <dgm:spPr/>
      <dgm:t>
        <a:bodyPr/>
        <a:lstStyle/>
        <a:p>
          <a:r>
            <a:rPr lang="en-US" dirty="0"/>
            <a:t>Philosophy</a:t>
          </a:r>
        </a:p>
      </dgm:t>
    </dgm:pt>
    <dgm:pt modelId="{899D7001-FD18-3440-AD3A-0B89E667C1BF}" type="parTrans" cxnId="{768C0830-7A5A-4A46-8581-EFBC977CC232}">
      <dgm:prSet/>
      <dgm:spPr/>
      <dgm:t>
        <a:bodyPr/>
        <a:lstStyle/>
        <a:p>
          <a:endParaRPr lang="en-US"/>
        </a:p>
      </dgm:t>
    </dgm:pt>
    <dgm:pt modelId="{BE320CD8-CF54-3547-83E1-703C21BE10D6}" type="sibTrans" cxnId="{768C0830-7A5A-4A46-8581-EFBC977CC232}">
      <dgm:prSet/>
      <dgm:spPr/>
      <dgm:t>
        <a:bodyPr/>
        <a:lstStyle/>
        <a:p>
          <a:endParaRPr lang="en-US"/>
        </a:p>
      </dgm:t>
    </dgm:pt>
    <dgm:pt modelId="{07E3026E-1AF7-564F-8F7B-503F6DDD4A43}">
      <dgm:prSet phldrT="[Text]" custT="1"/>
      <dgm:spPr/>
      <dgm:t>
        <a:bodyPr/>
        <a:lstStyle/>
        <a:p>
          <a:pPr>
            <a:buNone/>
          </a:pPr>
          <a:r>
            <a:rPr lang="en-US" sz="1600" dirty="0"/>
            <a:t>To invest long term in businesses that have a wide economic moat, excellent business model and a high </a:t>
          </a:r>
          <a:r>
            <a:rPr lang="en-US" sz="1600" b="1" dirty="0"/>
            <a:t>Margin of Safety</a:t>
          </a:r>
          <a:r>
            <a:rPr lang="en-US" sz="1600" dirty="0"/>
            <a:t> </a:t>
          </a:r>
        </a:p>
      </dgm:t>
    </dgm:pt>
    <dgm:pt modelId="{6A83F57D-DC59-BE47-AAAA-43103DF0F1E7}" type="parTrans" cxnId="{F6D07F72-A124-BC45-81D5-01912C70757B}">
      <dgm:prSet/>
      <dgm:spPr/>
      <dgm:t>
        <a:bodyPr/>
        <a:lstStyle/>
        <a:p>
          <a:endParaRPr lang="en-US"/>
        </a:p>
      </dgm:t>
    </dgm:pt>
    <dgm:pt modelId="{50719D64-8B13-A14F-8EB8-B3BD834AB042}" type="sibTrans" cxnId="{F6D07F72-A124-BC45-81D5-01912C70757B}">
      <dgm:prSet/>
      <dgm:spPr/>
      <dgm:t>
        <a:bodyPr/>
        <a:lstStyle/>
        <a:p>
          <a:endParaRPr lang="en-US"/>
        </a:p>
      </dgm:t>
    </dgm:pt>
    <dgm:pt modelId="{CD5579ED-77F0-8448-B2AD-7570F8A01A4D}">
      <dgm:prSet phldrT="[Text]"/>
      <dgm:spPr/>
      <dgm:t>
        <a:bodyPr/>
        <a:lstStyle/>
        <a:p>
          <a:r>
            <a:rPr lang="en-US" dirty="0"/>
            <a:t>Strategy</a:t>
          </a:r>
        </a:p>
      </dgm:t>
    </dgm:pt>
    <dgm:pt modelId="{9EA177F4-6F1F-9B4D-809B-424B512F512B}" type="parTrans" cxnId="{096A8A6C-CB90-9C44-BDD8-4613822119C0}">
      <dgm:prSet/>
      <dgm:spPr/>
      <dgm:t>
        <a:bodyPr/>
        <a:lstStyle/>
        <a:p>
          <a:endParaRPr lang="en-US"/>
        </a:p>
      </dgm:t>
    </dgm:pt>
    <dgm:pt modelId="{EDCF0CED-2BE5-F141-A529-4B75D49D2056}" type="sibTrans" cxnId="{096A8A6C-CB90-9C44-BDD8-4613822119C0}">
      <dgm:prSet/>
      <dgm:spPr/>
      <dgm:t>
        <a:bodyPr/>
        <a:lstStyle/>
        <a:p>
          <a:endParaRPr lang="en-US"/>
        </a:p>
      </dgm:t>
    </dgm:pt>
    <dgm:pt modelId="{B8C73481-6771-0340-9836-3243D91F1244}">
      <dgm:prSet phldrT="[Text]" custT="1"/>
      <dgm:spPr/>
      <dgm:t>
        <a:bodyPr/>
        <a:lstStyle/>
        <a:p>
          <a:pPr>
            <a:buNone/>
          </a:pPr>
          <a:r>
            <a:rPr lang="en-US" sz="1600" dirty="0"/>
            <a:t>Managers will research their sectors to find companies with key competitive advantages and that foster long term value creation </a:t>
          </a:r>
        </a:p>
      </dgm:t>
    </dgm:pt>
    <dgm:pt modelId="{CC55D53B-1F0E-D947-9D46-94E73A630B33}" type="parTrans" cxnId="{3871B08E-9E9F-2540-9A47-5376A26A8746}">
      <dgm:prSet/>
      <dgm:spPr/>
      <dgm:t>
        <a:bodyPr/>
        <a:lstStyle/>
        <a:p>
          <a:endParaRPr lang="en-US"/>
        </a:p>
      </dgm:t>
    </dgm:pt>
    <dgm:pt modelId="{53FC0DB1-95AB-0940-962E-D74FCD3DEF44}" type="sibTrans" cxnId="{3871B08E-9E9F-2540-9A47-5376A26A8746}">
      <dgm:prSet/>
      <dgm:spPr/>
      <dgm:t>
        <a:bodyPr/>
        <a:lstStyle/>
        <a:p>
          <a:endParaRPr lang="en-US"/>
        </a:p>
      </dgm:t>
    </dgm:pt>
    <dgm:pt modelId="{0827F20D-BA24-F043-8661-B936092FFBC9}" type="pres">
      <dgm:prSet presAssocID="{3C889678-C5CC-344C-82AC-E29EFB7FB0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F206754-55AA-9E48-B1C8-663B36F8290E}" type="pres">
      <dgm:prSet presAssocID="{A5A14089-2119-0C4C-84B8-7556D5E0298E}" presName="thickLine" presStyleLbl="alignNode1" presStyleIdx="0" presStyleCnt="3"/>
      <dgm:spPr/>
    </dgm:pt>
    <dgm:pt modelId="{EFB7D22B-2CA6-714D-B08D-E980331E1D7C}" type="pres">
      <dgm:prSet presAssocID="{A5A14089-2119-0C4C-84B8-7556D5E0298E}" presName="horz1" presStyleCnt="0"/>
      <dgm:spPr/>
    </dgm:pt>
    <dgm:pt modelId="{33BEB3F3-1BD4-3A40-A937-63142B0DAE8C}" type="pres">
      <dgm:prSet presAssocID="{A5A14089-2119-0C4C-84B8-7556D5E0298E}" presName="tx1" presStyleLbl="revTx" presStyleIdx="0" presStyleCnt="6"/>
      <dgm:spPr/>
      <dgm:t>
        <a:bodyPr/>
        <a:lstStyle/>
        <a:p>
          <a:endParaRPr lang="en-US"/>
        </a:p>
      </dgm:t>
    </dgm:pt>
    <dgm:pt modelId="{B2524B43-F61F-8446-BDFB-6B8A691F8DB1}" type="pres">
      <dgm:prSet presAssocID="{A5A14089-2119-0C4C-84B8-7556D5E0298E}" presName="vert1" presStyleCnt="0"/>
      <dgm:spPr/>
    </dgm:pt>
    <dgm:pt modelId="{DC1B3E9A-FB45-9B40-B95D-492501EB441D}" type="pres">
      <dgm:prSet presAssocID="{D0E28A53-0543-E94F-BE53-DD8DF83C4520}" presName="vertSpace2a" presStyleCnt="0"/>
      <dgm:spPr/>
    </dgm:pt>
    <dgm:pt modelId="{5F4E821D-D482-8D4A-BA81-E54B63DB7996}" type="pres">
      <dgm:prSet presAssocID="{D0E28A53-0543-E94F-BE53-DD8DF83C4520}" presName="horz2" presStyleCnt="0"/>
      <dgm:spPr/>
    </dgm:pt>
    <dgm:pt modelId="{9D930895-A0AB-294E-BE1A-AF3243E2BFD3}" type="pres">
      <dgm:prSet presAssocID="{D0E28A53-0543-E94F-BE53-DD8DF83C4520}" presName="horzSpace2" presStyleCnt="0"/>
      <dgm:spPr/>
    </dgm:pt>
    <dgm:pt modelId="{BAD34C10-2DF0-814F-AC1E-2969D1F1D040}" type="pres">
      <dgm:prSet presAssocID="{D0E28A53-0543-E94F-BE53-DD8DF83C4520}" presName="tx2" presStyleLbl="revTx" presStyleIdx="1" presStyleCnt="6"/>
      <dgm:spPr/>
      <dgm:t>
        <a:bodyPr/>
        <a:lstStyle/>
        <a:p>
          <a:endParaRPr lang="en-US"/>
        </a:p>
      </dgm:t>
    </dgm:pt>
    <dgm:pt modelId="{B436B929-877D-984F-94C1-8573037CA0E7}" type="pres">
      <dgm:prSet presAssocID="{D0E28A53-0543-E94F-BE53-DD8DF83C4520}" presName="vert2" presStyleCnt="0"/>
      <dgm:spPr/>
    </dgm:pt>
    <dgm:pt modelId="{9B7B99D6-9A2B-6848-AAE4-28D78F67677A}" type="pres">
      <dgm:prSet presAssocID="{D0E28A53-0543-E94F-BE53-DD8DF83C4520}" presName="thinLine2b" presStyleLbl="callout" presStyleIdx="0" presStyleCnt="3"/>
      <dgm:spPr/>
    </dgm:pt>
    <dgm:pt modelId="{23EA5CBA-B92D-FF4C-8D5C-DD34C976F459}" type="pres">
      <dgm:prSet presAssocID="{D0E28A53-0543-E94F-BE53-DD8DF83C4520}" presName="vertSpace2b" presStyleCnt="0"/>
      <dgm:spPr/>
    </dgm:pt>
    <dgm:pt modelId="{CE25B48A-3353-324F-8190-1177620240F2}" type="pres">
      <dgm:prSet presAssocID="{6D646BA7-028C-1D46-8100-42BF851A5DA1}" presName="thickLine" presStyleLbl="alignNode1" presStyleIdx="1" presStyleCnt="3"/>
      <dgm:spPr/>
    </dgm:pt>
    <dgm:pt modelId="{F178FB29-786E-8449-B24E-43BDA987D6BF}" type="pres">
      <dgm:prSet presAssocID="{6D646BA7-028C-1D46-8100-42BF851A5DA1}" presName="horz1" presStyleCnt="0"/>
      <dgm:spPr/>
    </dgm:pt>
    <dgm:pt modelId="{F8CD6BA1-1BFC-7340-8483-F7D51131A281}" type="pres">
      <dgm:prSet presAssocID="{6D646BA7-028C-1D46-8100-42BF851A5DA1}" presName="tx1" presStyleLbl="revTx" presStyleIdx="2" presStyleCnt="6"/>
      <dgm:spPr/>
      <dgm:t>
        <a:bodyPr/>
        <a:lstStyle/>
        <a:p>
          <a:endParaRPr lang="en-US"/>
        </a:p>
      </dgm:t>
    </dgm:pt>
    <dgm:pt modelId="{85BE23A2-9BEF-0349-86EB-B22D2DF93BCA}" type="pres">
      <dgm:prSet presAssocID="{6D646BA7-028C-1D46-8100-42BF851A5DA1}" presName="vert1" presStyleCnt="0"/>
      <dgm:spPr/>
    </dgm:pt>
    <dgm:pt modelId="{A16F5B64-7B07-D14C-A54C-C2990DAA4245}" type="pres">
      <dgm:prSet presAssocID="{07E3026E-1AF7-564F-8F7B-503F6DDD4A43}" presName="vertSpace2a" presStyleCnt="0"/>
      <dgm:spPr/>
    </dgm:pt>
    <dgm:pt modelId="{0A88DA9D-4597-6F4A-8624-BFA147E75558}" type="pres">
      <dgm:prSet presAssocID="{07E3026E-1AF7-564F-8F7B-503F6DDD4A43}" presName="horz2" presStyleCnt="0"/>
      <dgm:spPr/>
    </dgm:pt>
    <dgm:pt modelId="{2035FABD-245E-DE4F-B51C-9BB6419960AE}" type="pres">
      <dgm:prSet presAssocID="{07E3026E-1AF7-564F-8F7B-503F6DDD4A43}" presName="horzSpace2" presStyleCnt="0"/>
      <dgm:spPr/>
    </dgm:pt>
    <dgm:pt modelId="{6AE7E37A-B565-F34D-956C-C2C6AD9368C2}" type="pres">
      <dgm:prSet presAssocID="{07E3026E-1AF7-564F-8F7B-503F6DDD4A43}" presName="tx2" presStyleLbl="revTx" presStyleIdx="3" presStyleCnt="6"/>
      <dgm:spPr/>
      <dgm:t>
        <a:bodyPr/>
        <a:lstStyle/>
        <a:p>
          <a:endParaRPr lang="en-US"/>
        </a:p>
      </dgm:t>
    </dgm:pt>
    <dgm:pt modelId="{D433749E-AF5C-D046-9A3E-7C9DAB9F659C}" type="pres">
      <dgm:prSet presAssocID="{07E3026E-1AF7-564F-8F7B-503F6DDD4A43}" presName="vert2" presStyleCnt="0"/>
      <dgm:spPr/>
    </dgm:pt>
    <dgm:pt modelId="{79AE92C1-DC72-BB4B-AA0B-2A558ADE2192}" type="pres">
      <dgm:prSet presAssocID="{07E3026E-1AF7-564F-8F7B-503F6DDD4A43}" presName="thinLine2b" presStyleLbl="callout" presStyleIdx="1" presStyleCnt="3"/>
      <dgm:spPr/>
    </dgm:pt>
    <dgm:pt modelId="{887F76D1-4989-AA40-90A2-CC648FFEA1DB}" type="pres">
      <dgm:prSet presAssocID="{07E3026E-1AF7-564F-8F7B-503F6DDD4A43}" presName="vertSpace2b" presStyleCnt="0"/>
      <dgm:spPr/>
    </dgm:pt>
    <dgm:pt modelId="{F76FA8FB-472C-7442-8FE2-B39202E910D9}" type="pres">
      <dgm:prSet presAssocID="{CD5579ED-77F0-8448-B2AD-7570F8A01A4D}" presName="thickLine" presStyleLbl="alignNode1" presStyleIdx="2" presStyleCnt="3"/>
      <dgm:spPr/>
    </dgm:pt>
    <dgm:pt modelId="{92C8AAAD-E52B-F541-8DB0-FFDFCADF13D2}" type="pres">
      <dgm:prSet presAssocID="{CD5579ED-77F0-8448-B2AD-7570F8A01A4D}" presName="horz1" presStyleCnt="0"/>
      <dgm:spPr/>
    </dgm:pt>
    <dgm:pt modelId="{0A21CD6C-F4C4-A543-9E9E-7F1755162BD0}" type="pres">
      <dgm:prSet presAssocID="{CD5579ED-77F0-8448-B2AD-7570F8A01A4D}" presName="tx1" presStyleLbl="revTx" presStyleIdx="4" presStyleCnt="6"/>
      <dgm:spPr/>
      <dgm:t>
        <a:bodyPr/>
        <a:lstStyle/>
        <a:p>
          <a:endParaRPr lang="en-US"/>
        </a:p>
      </dgm:t>
    </dgm:pt>
    <dgm:pt modelId="{26CA6526-4822-994D-BDA1-E49794D73BD6}" type="pres">
      <dgm:prSet presAssocID="{CD5579ED-77F0-8448-B2AD-7570F8A01A4D}" presName="vert1" presStyleCnt="0"/>
      <dgm:spPr/>
    </dgm:pt>
    <dgm:pt modelId="{AB07DC8B-6CFD-E14B-9425-578A83D85D98}" type="pres">
      <dgm:prSet presAssocID="{B8C73481-6771-0340-9836-3243D91F1244}" presName="vertSpace2a" presStyleCnt="0"/>
      <dgm:spPr/>
    </dgm:pt>
    <dgm:pt modelId="{0ABD84EC-382A-1D4D-9CA8-2E93460F8F42}" type="pres">
      <dgm:prSet presAssocID="{B8C73481-6771-0340-9836-3243D91F1244}" presName="horz2" presStyleCnt="0"/>
      <dgm:spPr/>
    </dgm:pt>
    <dgm:pt modelId="{7A550280-49FC-6A4C-9686-D0C368F67329}" type="pres">
      <dgm:prSet presAssocID="{B8C73481-6771-0340-9836-3243D91F1244}" presName="horzSpace2" presStyleCnt="0"/>
      <dgm:spPr/>
    </dgm:pt>
    <dgm:pt modelId="{030DE459-C455-FC41-96D6-6592E4E68E20}" type="pres">
      <dgm:prSet presAssocID="{B8C73481-6771-0340-9836-3243D91F1244}" presName="tx2" presStyleLbl="revTx" presStyleIdx="5" presStyleCnt="6"/>
      <dgm:spPr/>
      <dgm:t>
        <a:bodyPr/>
        <a:lstStyle/>
        <a:p>
          <a:endParaRPr lang="en-US"/>
        </a:p>
      </dgm:t>
    </dgm:pt>
    <dgm:pt modelId="{549B2848-8776-F048-857E-FBCCF0FACEE7}" type="pres">
      <dgm:prSet presAssocID="{B8C73481-6771-0340-9836-3243D91F1244}" presName="vert2" presStyleCnt="0"/>
      <dgm:spPr/>
    </dgm:pt>
    <dgm:pt modelId="{AAF0AE34-C03E-4940-B9A9-CE63A30C44C1}" type="pres">
      <dgm:prSet presAssocID="{B8C73481-6771-0340-9836-3243D91F1244}" presName="thinLine2b" presStyleLbl="callout" presStyleIdx="2" presStyleCnt="3"/>
      <dgm:spPr/>
    </dgm:pt>
    <dgm:pt modelId="{75151F40-8141-8443-8399-10B299DA92F0}" type="pres">
      <dgm:prSet presAssocID="{B8C73481-6771-0340-9836-3243D91F1244}" presName="vertSpace2b" presStyleCnt="0"/>
      <dgm:spPr/>
    </dgm:pt>
  </dgm:ptLst>
  <dgm:cxnLst>
    <dgm:cxn modelId="{1F61B53A-71EA-784A-A99A-9312A021E485}" type="presOf" srcId="{6D646BA7-028C-1D46-8100-42BF851A5DA1}" destId="{F8CD6BA1-1BFC-7340-8483-F7D51131A281}" srcOrd="0" destOrd="0" presId="urn:microsoft.com/office/officeart/2008/layout/LinedList"/>
    <dgm:cxn modelId="{8A9DABF7-169D-8D45-9C00-1225094BF0D1}" type="presOf" srcId="{B8C73481-6771-0340-9836-3243D91F1244}" destId="{030DE459-C455-FC41-96D6-6592E4E68E20}" srcOrd="0" destOrd="0" presId="urn:microsoft.com/office/officeart/2008/layout/LinedList"/>
    <dgm:cxn modelId="{ACE2CB61-D62F-D94B-BDAE-EBD5CBBCFA5C}" type="presOf" srcId="{D0E28A53-0543-E94F-BE53-DD8DF83C4520}" destId="{BAD34C10-2DF0-814F-AC1E-2969D1F1D040}" srcOrd="0" destOrd="0" presId="urn:microsoft.com/office/officeart/2008/layout/LinedList"/>
    <dgm:cxn modelId="{096A8A6C-CB90-9C44-BDD8-4613822119C0}" srcId="{3C889678-C5CC-344C-82AC-E29EFB7FB0C2}" destId="{CD5579ED-77F0-8448-B2AD-7570F8A01A4D}" srcOrd="2" destOrd="0" parTransId="{9EA177F4-6F1F-9B4D-809B-424B512F512B}" sibTransId="{EDCF0CED-2BE5-F141-A529-4B75D49D2056}"/>
    <dgm:cxn modelId="{0D4DF633-B759-2646-BA5F-FE1DE312A6B0}" type="presOf" srcId="{07E3026E-1AF7-564F-8F7B-503F6DDD4A43}" destId="{6AE7E37A-B565-F34D-956C-C2C6AD9368C2}" srcOrd="0" destOrd="0" presId="urn:microsoft.com/office/officeart/2008/layout/LinedList"/>
    <dgm:cxn modelId="{768C0830-7A5A-4A46-8581-EFBC977CC232}" srcId="{3C889678-C5CC-344C-82AC-E29EFB7FB0C2}" destId="{6D646BA7-028C-1D46-8100-42BF851A5DA1}" srcOrd="1" destOrd="0" parTransId="{899D7001-FD18-3440-AD3A-0B89E667C1BF}" sibTransId="{BE320CD8-CF54-3547-83E1-703C21BE10D6}"/>
    <dgm:cxn modelId="{A99106BD-5542-6240-BC9A-2946456BB860}" type="presOf" srcId="{CD5579ED-77F0-8448-B2AD-7570F8A01A4D}" destId="{0A21CD6C-F4C4-A543-9E9E-7F1755162BD0}" srcOrd="0" destOrd="0" presId="urn:microsoft.com/office/officeart/2008/layout/LinedList"/>
    <dgm:cxn modelId="{3871B08E-9E9F-2540-9A47-5376A26A8746}" srcId="{CD5579ED-77F0-8448-B2AD-7570F8A01A4D}" destId="{B8C73481-6771-0340-9836-3243D91F1244}" srcOrd="0" destOrd="0" parTransId="{CC55D53B-1F0E-D947-9D46-94E73A630B33}" sibTransId="{53FC0DB1-95AB-0940-962E-D74FCD3DEF44}"/>
    <dgm:cxn modelId="{CEE5161D-F464-A843-B150-7640EB2B4D76}" srcId="{A5A14089-2119-0C4C-84B8-7556D5E0298E}" destId="{D0E28A53-0543-E94F-BE53-DD8DF83C4520}" srcOrd="0" destOrd="0" parTransId="{72E0BF8C-EE1C-724A-8730-D4784B6B226C}" sibTransId="{050CF096-ACA6-634F-9A28-8D7060456C16}"/>
    <dgm:cxn modelId="{84F0A858-E168-A14A-94C0-B3786108C5AC}" srcId="{3C889678-C5CC-344C-82AC-E29EFB7FB0C2}" destId="{A5A14089-2119-0C4C-84B8-7556D5E0298E}" srcOrd="0" destOrd="0" parTransId="{81837277-7C97-9C4F-8C05-0909A75E3489}" sibTransId="{33585497-4DDA-0248-8963-47B574E088CA}"/>
    <dgm:cxn modelId="{E764B73F-2AF6-0A47-8FAE-0F95A0C4AB72}" type="presOf" srcId="{3C889678-C5CC-344C-82AC-E29EFB7FB0C2}" destId="{0827F20D-BA24-F043-8661-B936092FFBC9}" srcOrd="0" destOrd="0" presId="urn:microsoft.com/office/officeart/2008/layout/LinedList"/>
    <dgm:cxn modelId="{F6D07F72-A124-BC45-81D5-01912C70757B}" srcId="{6D646BA7-028C-1D46-8100-42BF851A5DA1}" destId="{07E3026E-1AF7-564F-8F7B-503F6DDD4A43}" srcOrd="0" destOrd="0" parTransId="{6A83F57D-DC59-BE47-AAAA-43103DF0F1E7}" sibTransId="{50719D64-8B13-A14F-8EB8-B3BD834AB042}"/>
    <dgm:cxn modelId="{01BB249B-6BB5-D841-915E-AF57757F52B7}" type="presOf" srcId="{A5A14089-2119-0C4C-84B8-7556D5E0298E}" destId="{33BEB3F3-1BD4-3A40-A937-63142B0DAE8C}" srcOrd="0" destOrd="0" presId="urn:microsoft.com/office/officeart/2008/layout/LinedList"/>
    <dgm:cxn modelId="{791F241B-7B2B-8D48-BC9B-F578DBE243F3}" type="presParOf" srcId="{0827F20D-BA24-F043-8661-B936092FFBC9}" destId="{6F206754-55AA-9E48-B1C8-663B36F8290E}" srcOrd="0" destOrd="0" presId="urn:microsoft.com/office/officeart/2008/layout/LinedList"/>
    <dgm:cxn modelId="{28DA3BF4-48F1-DB40-81AE-16F19DEE38CD}" type="presParOf" srcId="{0827F20D-BA24-F043-8661-B936092FFBC9}" destId="{EFB7D22B-2CA6-714D-B08D-E980331E1D7C}" srcOrd="1" destOrd="0" presId="urn:microsoft.com/office/officeart/2008/layout/LinedList"/>
    <dgm:cxn modelId="{5D200375-A134-8F48-BC9F-0BDBAB9055EB}" type="presParOf" srcId="{EFB7D22B-2CA6-714D-B08D-E980331E1D7C}" destId="{33BEB3F3-1BD4-3A40-A937-63142B0DAE8C}" srcOrd="0" destOrd="0" presId="urn:microsoft.com/office/officeart/2008/layout/LinedList"/>
    <dgm:cxn modelId="{324BC6DF-2706-D649-B0EC-AAA62B5FCDA2}" type="presParOf" srcId="{EFB7D22B-2CA6-714D-B08D-E980331E1D7C}" destId="{B2524B43-F61F-8446-BDFB-6B8A691F8DB1}" srcOrd="1" destOrd="0" presId="urn:microsoft.com/office/officeart/2008/layout/LinedList"/>
    <dgm:cxn modelId="{6A7CE85E-B6B9-404C-A9AA-79ACA5647CDD}" type="presParOf" srcId="{B2524B43-F61F-8446-BDFB-6B8A691F8DB1}" destId="{DC1B3E9A-FB45-9B40-B95D-492501EB441D}" srcOrd="0" destOrd="0" presId="urn:microsoft.com/office/officeart/2008/layout/LinedList"/>
    <dgm:cxn modelId="{73973CFF-40C0-3E45-9786-772AFE1FD5CB}" type="presParOf" srcId="{B2524B43-F61F-8446-BDFB-6B8A691F8DB1}" destId="{5F4E821D-D482-8D4A-BA81-E54B63DB7996}" srcOrd="1" destOrd="0" presId="urn:microsoft.com/office/officeart/2008/layout/LinedList"/>
    <dgm:cxn modelId="{FC3EE043-8FAF-EB4D-89C3-918501AC8DBB}" type="presParOf" srcId="{5F4E821D-D482-8D4A-BA81-E54B63DB7996}" destId="{9D930895-A0AB-294E-BE1A-AF3243E2BFD3}" srcOrd="0" destOrd="0" presId="urn:microsoft.com/office/officeart/2008/layout/LinedList"/>
    <dgm:cxn modelId="{B621B9C5-F730-9D42-8017-6E306E61A7A0}" type="presParOf" srcId="{5F4E821D-D482-8D4A-BA81-E54B63DB7996}" destId="{BAD34C10-2DF0-814F-AC1E-2969D1F1D040}" srcOrd="1" destOrd="0" presId="urn:microsoft.com/office/officeart/2008/layout/LinedList"/>
    <dgm:cxn modelId="{427113EF-8DBB-B041-950B-10231E6CE9B3}" type="presParOf" srcId="{5F4E821D-D482-8D4A-BA81-E54B63DB7996}" destId="{B436B929-877D-984F-94C1-8573037CA0E7}" srcOrd="2" destOrd="0" presId="urn:microsoft.com/office/officeart/2008/layout/LinedList"/>
    <dgm:cxn modelId="{53831415-B38D-1249-B0E1-30113C925C39}" type="presParOf" srcId="{B2524B43-F61F-8446-BDFB-6B8A691F8DB1}" destId="{9B7B99D6-9A2B-6848-AAE4-28D78F67677A}" srcOrd="2" destOrd="0" presId="urn:microsoft.com/office/officeart/2008/layout/LinedList"/>
    <dgm:cxn modelId="{96FB134A-1930-E040-AA73-4DA71A3D3424}" type="presParOf" srcId="{B2524B43-F61F-8446-BDFB-6B8A691F8DB1}" destId="{23EA5CBA-B92D-FF4C-8D5C-DD34C976F459}" srcOrd="3" destOrd="0" presId="urn:microsoft.com/office/officeart/2008/layout/LinedList"/>
    <dgm:cxn modelId="{A55EFDB2-1A4E-D840-8097-26E77187B27C}" type="presParOf" srcId="{0827F20D-BA24-F043-8661-B936092FFBC9}" destId="{CE25B48A-3353-324F-8190-1177620240F2}" srcOrd="2" destOrd="0" presId="urn:microsoft.com/office/officeart/2008/layout/LinedList"/>
    <dgm:cxn modelId="{0640D96B-48C6-8F45-A972-3A1001654D26}" type="presParOf" srcId="{0827F20D-BA24-F043-8661-B936092FFBC9}" destId="{F178FB29-786E-8449-B24E-43BDA987D6BF}" srcOrd="3" destOrd="0" presId="urn:microsoft.com/office/officeart/2008/layout/LinedList"/>
    <dgm:cxn modelId="{34107713-EB32-BA4F-AD8E-6BC7283823A5}" type="presParOf" srcId="{F178FB29-786E-8449-B24E-43BDA987D6BF}" destId="{F8CD6BA1-1BFC-7340-8483-F7D51131A281}" srcOrd="0" destOrd="0" presId="urn:microsoft.com/office/officeart/2008/layout/LinedList"/>
    <dgm:cxn modelId="{48AD29B8-E4AD-424B-BF72-7ABAC828E438}" type="presParOf" srcId="{F178FB29-786E-8449-B24E-43BDA987D6BF}" destId="{85BE23A2-9BEF-0349-86EB-B22D2DF93BCA}" srcOrd="1" destOrd="0" presId="urn:microsoft.com/office/officeart/2008/layout/LinedList"/>
    <dgm:cxn modelId="{5ECFE179-87AD-964D-8FE6-BD3C54C3B5C8}" type="presParOf" srcId="{85BE23A2-9BEF-0349-86EB-B22D2DF93BCA}" destId="{A16F5B64-7B07-D14C-A54C-C2990DAA4245}" srcOrd="0" destOrd="0" presId="urn:microsoft.com/office/officeart/2008/layout/LinedList"/>
    <dgm:cxn modelId="{00D2EDCF-BD55-5048-94AA-4C29933E998D}" type="presParOf" srcId="{85BE23A2-9BEF-0349-86EB-B22D2DF93BCA}" destId="{0A88DA9D-4597-6F4A-8624-BFA147E75558}" srcOrd="1" destOrd="0" presId="urn:microsoft.com/office/officeart/2008/layout/LinedList"/>
    <dgm:cxn modelId="{C3CB5F21-BCEA-E646-BC3E-953FFB3E6AE9}" type="presParOf" srcId="{0A88DA9D-4597-6F4A-8624-BFA147E75558}" destId="{2035FABD-245E-DE4F-B51C-9BB6419960AE}" srcOrd="0" destOrd="0" presId="urn:microsoft.com/office/officeart/2008/layout/LinedList"/>
    <dgm:cxn modelId="{ADC69548-E376-B848-914F-783523064192}" type="presParOf" srcId="{0A88DA9D-4597-6F4A-8624-BFA147E75558}" destId="{6AE7E37A-B565-F34D-956C-C2C6AD9368C2}" srcOrd="1" destOrd="0" presId="urn:microsoft.com/office/officeart/2008/layout/LinedList"/>
    <dgm:cxn modelId="{D195B037-3294-D94C-935C-4F9D097E09B4}" type="presParOf" srcId="{0A88DA9D-4597-6F4A-8624-BFA147E75558}" destId="{D433749E-AF5C-D046-9A3E-7C9DAB9F659C}" srcOrd="2" destOrd="0" presId="urn:microsoft.com/office/officeart/2008/layout/LinedList"/>
    <dgm:cxn modelId="{1E87414F-B342-D14A-9518-C84446D44CA9}" type="presParOf" srcId="{85BE23A2-9BEF-0349-86EB-B22D2DF93BCA}" destId="{79AE92C1-DC72-BB4B-AA0B-2A558ADE2192}" srcOrd="2" destOrd="0" presId="urn:microsoft.com/office/officeart/2008/layout/LinedList"/>
    <dgm:cxn modelId="{2861D042-E8FB-CE44-8703-7AF3A8D0833B}" type="presParOf" srcId="{85BE23A2-9BEF-0349-86EB-B22D2DF93BCA}" destId="{887F76D1-4989-AA40-90A2-CC648FFEA1DB}" srcOrd="3" destOrd="0" presId="urn:microsoft.com/office/officeart/2008/layout/LinedList"/>
    <dgm:cxn modelId="{21C7C80C-8331-1B4A-83D4-28A3DB9F2D25}" type="presParOf" srcId="{0827F20D-BA24-F043-8661-B936092FFBC9}" destId="{F76FA8FB-472C-7442-8FE2-B39202E910D9}" srcOrd="4" destOrd="0" presId="urn:microsoft.com/office/officeart/2008/layout/LinedList"/>
    <dgm:cxn modelId="{2C59AB2C-76AB-1042-8692-161278F9C34B}" type="presParOf" srcId="{0827F20D-BA24-F043-8661-B936092FFBC9}" destId="{92C8AAAD-E52B-F541-8DB0-FFDFCADF13D2}" srcOrd="5" destOrd="0" presId="urn:microsoft.com/office/officeart/2008/layout/LinedList"/>
    <dgm:cxn modelId="{8C238E7C-1A85-3444-A58A-152FB3C84700}" type="presParOf" srcId="{92C8AAAD-E52B-F541-8DB0-FFDFCADF13D2}" destId="{0A21CD6C-F4C4-A543-9E9E-7F1755162BD0}" srcOrd="0" destOrd="0" presId="urn:microsoft.com/office/officeart/2008/layout/LinedList"/>
    <dgm:cxn modelId="{9284D71B-F761-DF42-AE58-7636BA4310D4}" type="presParOf" srcId="{92C8AAAD-E52B-F541-8DB0-FFDFCADF13D2}" destId="{26CA6526-4822-994D-BDA1-E49794D73BD6}" srcOrd="1" destOrd="0" presId="urn:microsoft.com/office/officeart/2008/layout/LinedList"/>
    <dgm:cxn modelId="{B26E1DA9-E0AB-F442-B87E-1EA4F43B9E41}" type="presParOf" srcId="{26CA6526-4822-994D-BDA1-E49794D73BD6}" destId="{AB07DC8B-6CFD-E14B-9425-578A83D85D98}" srcOrd="0" destOrd="0" presId="urn:microsoft.com/office/officeart/2008/layout/LinedList"/>
    <dgm:cxn modelId="{59ED847C-B3F1-0E4D-8805-1DEC995F2A1C}" type="presParOf" srcId="{26CA6526-4822-994D-BDA1-E49794D73BD6}" destId="{0ABD84EC-382A-1D4D-9CA8-2E93460F8F42}" srcOrd="1" destOrd="0" presId="urn:microsoft.com/office/officeart/2008/layout/LinedList"/>
    <dgm:cxn modelId="{E3D70662-0086-E341-B3B5-9154A9989417}" type="presParOf" srcId="{0ABD84EC-382A-1D4D-9CA8-2E93460F8F42}" destId="{7A550280-49FC-6A4C-9686-D0C368F67329}" srcOrd="0" destOrd="0" presId="urn:microsoft.com/office/officeart/2008/layout/LinedList"/>
    <dgm:cxn modelId="{DCA2D5CF-65CF-E842-A0AB-6752ADF6D8B9}" type="presParOf" srcId="{0ABD84EC-382A-1D4D-9CA8-2E93460F8F42}" destId="{030DE459-C455-FC41-96D6-6592E4E68E20}" srcOrd="1" destOrd="0" presId="urn:microsoft.com/office/officeart/2008/layout/LinedList"/>
    <dgm:cxn modelId="{0008C6DA-A167-A94A-B1D5-A92A6623BF90}" type="presParOf" srcId="{0ABD84EC-382A-1D4D-9CA8-2E93460F8F42}" destId="{549B2848-8776-F048-857E-FBCCF0FACEE7}" srcOrd="2" destOrd="0" presId="urn:microsoft.com/office/officeart/2008/layout/LinedList"/>
    <dgm:cxn modelId="{1C5D9FDB-AF75-D741-9268-9781EB8AB89F}" type="presParOf" srcId="{26CA6526-4822-994D-BDA1-E49794D73BD6}" destId="{AAF0AE34-C03E-4940-B9A9-CE63A30C44C1}" srcOrd="2" destOrd="0" presId="urn:microsoft.com/office/officeart/2008/layout/LinedList"/>
    <dgm:cxn modelId="{7FE87824-3DA3-F947-B57A-D1358A62718E}" type="presParOf" srcId="{26CA6526-4822-994D-BDA1-E49794D73BD6}" destId="{75151F40-8141-8443-8399-10B299DA92F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7170F6-8C70-1845-9833-8875CE1EA5D6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B4EC6A2-EF8E-0449-A55B-EB69675860DB}">
      <dgm:prSet phldrT="[Text]" custT="1"/>
      <dgm:spPr/>
      <dgm:t>
        <a:bodyPr/>
        <a:lstStyle/>
        <a:p>
          <a:r>
            <a:rPr lang="en-US" sz="1400" b="1" dirty="0"/>
            <a:t>Due Diligence</a:t>
          </a:r>
        </a:p>
      </dgm:t>
    </dgm:pt>
    <dgm:pt modelId="{3A17CD0E-95DC-AC41-93FD-974CA21A70CB}" type="parTrans" cxnId="{3A2D256B-E25F-5447-8EAA-E71FA5082943}">
      <dgm:prSet/>
      <dgm:spPr/>
      <dgm:t>
        <a:bodyPr/>
        <a:lstStyle/>
        <a:p>
          <a:endParaRPr lang="en-US"/>
        </a:p>
      </dgm:t>
    </dgm:pt>
    <dgm:pt modelId="{908947C8-6C4C-494E-96E8-C419AD50DA6E}" type="sibTrans" cxnId="{3A2D256B-E25F-5447-8EAA-E71FA5082943}">
      <dgm:prSet/>
      <dgm:spPr/>
      <dgm:t>
        <a:bodyPr/>
        <a:lstStyle/>
        <a:p>
          <a:endParaRPr lang="en-US"/>
        </a:p>
      </dgm:t>
    </dgm:pt>
    <dgm:pt modelId="{9A05B94C-5963-7944-90EB-9B6E21B9EBDD}">
      <dgm:prSet/>
      <dgm:spPr/>
      <dgm:t>
        <a:bodyPr/>
        <a:lstStyle/>
        <a:p>
          <a:r>
            <a:rPr lang="en-US" dirty="0"/>
            <a:t>In depth research for each investment</a:t>
          </a:r>
        </a:p>
      </dgm:t>
    </dgm:pt>
    <dgm:pt modelId="{610401E3-88CB-7047-9499-BDEB5AC577AE}" type="parTrans" cxnId="{31BC9F0B-43F9-084B-9241-371B55667A6E}">
      <dgm:prSet/>
      <dgm:spPr/>
      <dgm:t>
        <a:bodyPr/>
        <a:lstStyle/>
        <a:p>
          <a:endParaRPr lang="en-US"/>
        </a:p>
      </dgm:t>
    </dgm:pt>
    <dgm:pt modelId="{4F5EAD88-2EEC-7F49-B5B3-CE39D1D63D66}" type="sibTrans" cxnId="{31BC9F0B-43F9-084B-9241-371B55667A6E}">
      <dgm:prSet/>
      <dgm:spPr/>
      <dgm:t>
        <a:bodyPr/>
        <a:lstStyle/>
        <a:p>
          <a:endParaRPr lang="en-US"/>
        </a:p>
      </dgm:t>
    </dgm:pt>
    <dgm:pt modelId="{9449FB5B-717C-ED41-80FF-04AAFA37371D}">
      <dgm:prSet/>
      <dgm:spPr/>
      <dgm:t>
        <a:bodyPr/>
        <a:lstStyle/>
        <a:p>
          <a:r>
            <a:rPr lang="en-US" dirty="0"/>
            <a:t>Active follow-up on new information</a:t>
          </a:r>
        </a:p>
      </dgm:t>
    </dgm:pt>
    <dgm:pt modelId="{7359DC1C-F01F-DE43-B854-557B427B8AF9}" type="parTrans" cxnId="{278A6245-7265-3447-BD06-B6F7E1729F2E}">
      <dgm:prSet/>
      <dgm:spPr/>
      <dgm:t>
        <a:bodyPr/>
        <a:lstStyle/>
        <a:p>
          <a:endParaRPr lang="en-US"/>
        </a:p>
      </dgm:t>
    </dgm:pt>
    <dgm:pt modelId="{090AA7D6-E560-4F4E-BC3C-553E35ED841E}" type="sibTrans" cxnId="{278A6245-7265-3447-BD06-B6F7E1729F2E}">
      <dgm:prSet/>
      <dgm:spPr/>
      <dgm:t>
        <a:bodyPr/>
        <a:lstStyle/>
        <a:p>
          <a:endParaRPr lang="en-US"/>
        </a:p>
      </dgm:t>
    </dgm:pt>
    <dgm:pt modelId="{26D86881-9C8E-DE40-8F3A-F0142C4AA8BF}">
      <dgm:prSet custT="1"/>
      <dgm:spPr/>
      <dgm:t>
        <a:bodyPr/>
        <a:lstStyle/>
        <a:p>
          <a:r>
            <a:rPr lang="en-US" sz="1400" b="1" dirty="0"/>
            <a:t>Margin of Safety </a:t>
          </a:r>
        </a:p>
      </dgm:t>
    </dgm:pt>
    <dgm:pt modelId="{4C91FF37-98F8-F84C-8147-B942DBDD46E9}" type="parTrans" cxnId="{51BF34BF-A81D-5F4A-A4D4-65944815A713}">
      <dgm:prSet/>
      <dgm:spPr/>
      <dgm:t>
        <a:bodyPr/>
        <a:lstStyle/>
        <a:p>
          <a:endParaRPr lang="en-US"/>
        </a:p>
      </dgm:t>
    </dgm:pt>
    <dgm:pt modelId="{C354AE53-4840-A143-82D7-7CACD34BF850}" type="sibTrans" cxnId="{51BF34BF-A81D-5F4A-A4D4-65944815A713}">
      <dgm:prSet/>
      <dgm:spPr/>
      <dgm:t>
        <a:bodyPr/>
        <a:lstStyle/>
        <a:p>
          <a:endParaRPr lang="en-US"/>
        </a:p>
      </dgm:t>
    </dgm:pt>
    <dgm:pt modelId="{214FA94E-7B48-2B4A-B8AB-AB9A76D6983D}">
      <dgm:prSet/>
      <dgm:spPr/>
      <dgm:t>
        <a:bodyPr/>
        <a:lstStyle/>
        <a:p>
          <a:r>
            <a:rPr lang="en-US"/>
            <a:t>Invest with a high margin of safety </a:t>
          </a:r>
          <a:endParaRPr lang="en-US" dirty="0"/>
        </a:p>
      </dgm:t>
    </dgm:pt>
    <dgm:pt modelId="{48E1A808-F69C-CC43-9A7B-0AF299C636C9}" type="parTrans" cxnId="{3D379165-E3B4-1645-A154-3E9EB019C3B6}">
      <dgm:prSet/>
      <dgm:spPr/>
      <dgm:t>
        <a:bodyPr/>
        <a:lstStyle/>
        <a:p>
          <a:endParaRPr lang="en-US"/>
        </a:p>
      </dgm:t>
    </dgm:pt>
    <dgm:pt modelId="{2DADA838-5206-E546-846B-32290D5A9F93}" type="sibTrans" cxnId="{3D379165-E3B4-1645-A154-3E9EB019C3B6}">
      <dgm:prSet/>
      <dgm:spPr/>
      <dgm:t>
        <a:bodyPr/>
        <a:lstStyle/>
        <a:p>
          <a:endParaRPr lang="en-US"/>
        </a:p>
      </dgm:t>
    </dgm:pt>
    <dgm:pt modelId="{7CE8E0E4-0D27-DA48-9661-5BC699B5D72A}">
      <dgm:prSet custT="1"/>
      <dgm:spPr/>
      <dgm:t>
        <a:bodyPr/>
        <a:lstStyle/>
        <a:p>
          <a:r>
            <a:rPr lang="en-US" sz="1400" b="1" dirty="0"/>
            <a:t>Downside Protection</a:t>
          </a:r>
          <a:endParaRPr lang="en-US" sz="1200" b="1" dirty="0"/>
        </a:p>
      </dgm:t>
    </dgm:pt>
    <dgm:pt modelId="{B8E3A23F-77A8-A14C-AD82-882ACFE3B10E}" type="parTrans" cxnId="{08C003A0-6707-0D4F-A40A-288D70BD6FA0}">
      <dgm:prSet/>
      <dgm:spPr/>
      <dgm:t>
        <a:bodyPr/>
        <a:lstStyle/>
        <a:p>
          <a:endParaRPr lang="en-US"/>
        </a:p>
      </dgm:t>
    </dgm:pt>
    <dgm:pt modelId="{9C380A88-5BA0-494F-A7B6-CD43D47E0D3F}" type="sibTrans" cxnId="{08C003A0-6707-0D4F-A40A-288D70BD6FA0}">
      <dgm:prSet/>
      <dgm:spPr/>
      <dgm:t>
        <a:bodyPr/>
        <a:lstStyle/>
        <a:p>
          <a:endParaRPr lang="en-US"/>
        </a:p>
      </dgm:t>
    </dgm:pt>
    <dgm:pt modelId="{D6A2B224-8268-BD47-AAAD-B7AAF877E483}">
      <dgm:prSet/>
      <dgm:spPr/>
      <dgm:t>
        <a:bodyPr/>
        <a:lstStyle/>
        <a:p>
          <a:r>
            <a:rPr lang="en-US" dirty="0"/>
            <a:t>15-20% stop loss on all investments *</a:t>
          </a:r>
        </a:p>
      </dgm:t>
    </dgm:pt>
    <dgm:pt modelId="{766397F7-5AB4-C542-9BA2-D7AA67CDE125}" type="parTrans" cxnId="{7E1DA922-04C4-704D-AC80-0C31A9B98E4B}">
      <dgm:prSet/>
      <dgm:spPr/>
      <dgm:t>
        <a:bodyPr/>
        <a:lstStyle/>
        <a:p>
          <a:endParaRPr lang="en-US"/>
        </a:p>
      </dgm:t>
    </dgm:pt>
    <dgm:pt modelId="{FB256A07-BF01-C14A-866B-EC95F564AAE5}" type="sibTrans" cxnId="{7E1DA922-04C4-704D-AC80-0C31A9B98E4B}">
      <dgm:prSet/>
      <dgm:spPr/>
      <dgm:t>
        <a:bodyPr/>
        <a:lstStyle/>
        <a:p>
          <a:endParaRPr lang="en-US"/>
        </a:p>
      </dgm:t>
    </dgm:pt>
    <dgm:pt modelId="{A4C459D0-14A0-0941-B66E-6A9F665082A7}">
      <dgm:prSet custT="1"/>
      <dgm:spPr/>
      <dgm:t>
        <a:bodyPr/>
        <a:lstStyle/>
        <a:p>
          <a:r>
            <a:rPr lang="en-US" sz="1400" b="1" dirty="0"/>
            <a:t>Diversification</a:t>
          </a:r>
          <a:endParaRPr lang="en-US" sz="1200" b="1" dirty="0"/>
        </a:p>
      </dgm:t>
    </dgm:pt>
    <dgm:pt modelId="{4A77F2C9-CFE7-FB4B-9728-81D9309930E6}" type="parTrans" cxnId="{F3F4DD35-B02A-294B-A7EF-C1CD5E2E0379}">
      <dgm:prSet/>
      <dgm:spPr/>
      <dgm:t>
        <a:bodyPr/>
        <a:lstStyle/>
        <a:p>
          <a:endParaRPr lang="en-US"/>
        </a:p>
      </dgm:t>
    </dgm:pt>
    <dgm:pt modelId="{C861F2A0-F048-384E-9809-8105657DB7F0}" type="sibTrans" cxnId="{F3F4DD35-B02A-294B-A7EF-C1CD5E2E0379}">
      <dgm:prSet/>
      <dgm:spPr/>
      <dgm:t>
        <a:bodyPr/>
        <a:lstStyle/>
        <a:p>
          <a:endParaRPr lang="en-US"/>
        </a:p>
      </dgm:t>
    </dgm:pt>
    <dgm:pt modelId="{2E18AE67-E5A0-BB48-A7E8-CF38B18E13BA}">
      <dgm:prSet/>
      <dgm:spPr/>
      <dgm:t>
        <a:bodyPr/>
        <a:lstStyle/>
        <a:p>
          <a:r>
            <a:rPr lang="en-US"/>
            <a:t>Invest across all sectors</a:t>
          </a:r>
          <a:endParaRPr lang="en-US" dirty="0"/>
        </a:p>
      </dgm:t>
    </dgm:pt>
    <dgm:pt modelId="{960A6F34-0AB8-C444-BB79-2747B61ED6AD}" type="parTrans" cxnId="{1505F5E2-B65B-5D44-A2F1-BD06F07EC300}">
      <dgm:prSet/>
      <dgm:spPr/>
      <dgm:t>
        <a:bodyPr/>
        <a:lstStyle/>
        <a:p>
          <a:endParaRPr lang="en-US"/>
        </a:p>
      </dgm:t>
    </dgm:pt>
    <dgm:pt modelId="{72FA2397-A46F-6C49-AD33-AEEC64210756}" type="sibTrans" cxnId="{1505F5E2-B65B-5D44-A2F1-BD06F07EC300}">
      <dgm:prSet/>
      <dgm:spPr/>
      <dgm:t>
        <a:bodyPr/>
        <a:lstStyle/>
        <a:p>
          <a:endParaRPr lang="en-US"/>
        </a:p>
      </dgm:t>
    </dgm:pt>
    <dgm:pt modelId="{8A849F13-41C0-1C48-BA11-A814C9C95643}" type="pres">
      <dgm:prSet presAssocID="{BB7170F6-8C70-1845-9833-8875CE1EA5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85A0A2-96DE-B443-8BC1-2DA40073FCC7}" type="pres">
      <dgm:prSet presAssocID="{4B4EC6A2-EF8E-0449-A55B-EB69675860DB}" presName="parentLin" presStyleCnt="0"/>
      <dgm:spPr/>
    </dgm:pt>
    <dgm:pt modelId="{3BE132DB-251A-C143-B567-FEE3A22403E2}" type="pres">
      <dgm:prSet presAssocID="{4B4EC6A2-EF8E-0449-A55B-EB69675860D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25FA9F7-FEA4-D048-9EE3-89647EC33AFD}" type="pres">
      <dgm:prSet presAssocID="{4B4EC6A2-EF8E-0449-A55B-EB69675860D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A1BEC-F410-EC4D-9460-D0FB8FE98A5C}" type="pres">
      <dgm:prSet presAssocID="{4B4EC6A2-EF8E-0449-A55B-EB69675860DB}" presName="negativeSpace" presStyleCnt="0"/>
      <dgm:spPr/>
    </dgm:pt>
    <dgm:pt modelId="{76251D20-3492-CF45-B6B9-D4120621DEEE}" type="pres">
      <dgm:prSet presAssocID="{4B4EC6A2-EF8E-0449-A55B-EB69675860D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648F7-C38A-1441-A387-D594EC77CEDF}" type="pres">
      <dgm:prSet presAssocID="{908947C8-6C4C-494E-96E8-C419AD50DA6E}" presName="spaceBetweenRectangles" presStyleCnt="0"/>
      <dgm:spPr/>
    </dgm:pt>
    <dgm:pt modelId="{9235FA63-2057-C34F-ADAA-B4BFCEAB2F3E}" type="pres">
      <dgm:prSet presAssocID="{26D86881-9C8E-DE40-8F3A-F0142C4AA8BF}" presName="parentLin" presStyleCnt="0"/>
      <dgm:spPr/>
    </dgm:pt>
    <dgm:pt modelId="{93E440B1-DDDE-2F49-9A8A-5759F527E5A2}" type="pres">
      <dgm:prSet presAssocID="{26D86881-9C8E-DE40-8F3A-F0142C4AA8B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DB6DC43-590F-B946-8112-ACEAF1A2D7ED}" type="pres">
      <dgm:prSet presAssocID="{26D86881-9C8E-DE40-8F3A-F0142C4AA8B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E5FC7-F2FA-0443-B7DB-C836E9E12577}" type="pres">
      <dgm:prSet presAssocID="{26D86881-9C8E-DE40-8F3A-F0142C4AA8BF}" presName="negativeSpace" presStyleCnt="0"/>
      <dgm:spPr/>
    </dgm:pt>
    <dgm:pt modelId="{6257492E-6CAC-1845-A5A2-5B8145756BDE}" type="pres">
      <dgm:prSet presAssocID="{26D86881-9C8E-DE40-8F3A-F0142C4AA8BF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89FF0-8951-CF40-A607-969C053EE313}" type="pres">
      <dgm:prSet presAssocID="{C354AE53-4840-A143-82D7-7CACD34BF850}" presName="spaceBetweenRectangles" presStyleCnt="0"/>
      <dgm:spPr/>
    </dgm:pt>
    <dgm:pt modelId="{E804FEFA-4905-9B4F-91D2-DC608495B7A0}" type="pres">
      <dgm:prSet presAssocID="{7CE8E0E4-0D27-DA48-9661-5BC699B5D72A}" presName="parentLin" presStyleCnt="0"/>
      <dgm:spPr/>
    </dgm:pt>
    <dgm:pt modelId="{AB1C4BB7-0E6C-8245-8B8F-A6C8FA6B4851}" type="pres">
      <dgm:prSet presAssocID="{7CE8E0E4-0D27-DA48-9661-5BC699B5D72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D1125FE6-F47B-7F43-8E69-8880CF5A7AE5}" type="pres">
      <dgm:prSet presAssocID="{7CE8E0E4-0D27-DA48-9661-5BC699B5D72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FA245-F6D6-774C-890C-829C5EA77763}" type="pres">
      <dgm:prSet presAssocID="{7CE8E0E4-0D27-DA48-9661-5BC699B5D72A}" presName="negativeSpace" presStyleCnt="0"/>
      <dgm:spPr/>
    </dgm:pt>
    <dgm:pt modelId="{3E39D9DE-F736-D34A-921E-8021A2593A30}" type="pres">
      <dgm:prSet presAssocID="{7CE8E0E4-0D27-DA48-9661-5BC699B5D72A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CB235-2624-DE47-A415-9A35CAA4FDD3}" type="pres">
      <dgm:prSet presAssocID="{9C380A88-5BA0-494F-A7B6-CD43D47E0D3F}" presName="spaceBetweenRectangles" presStyleCnt="0"/>
      <dgm:spPr/>
    </dgm:pt>
    <dgm:pt modelId="{6FD88392-5135-AD4C-8FCD-D9BCFC121357}" type="pres">
      <dgm:prSet presAssocID="{A4C459D0-14A0-0941-B66E-6A9F665082A7}" presName="parentLin" presStyleCnt="0"/>
      <dgm:spPr/>
    </dgm:pt>
    <dgm:pt modelId="{C5676381-E0FC-0341-9CC4-FE94FF418E89}" type="pres">
      <dgm:prSet presAssocID="{A4C459D0-14A0-0941-B66E-6A9F665082A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F2907836-1D1C-4449-A39A-FAE829F3CCBE}" type="pres">
      <dgm:prSet presAssocID="{A4C459D0-14A0-0941-B66E-6A9F665082A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46433-F19D-B940-B2A1-256609013AB6}" type="pres">
      <dgm:prSet presAssocID="{A4C459D0-14A0-0941-B66E-6A9F665082A7}" presName="negativeSpace" presStyleCnt="0"/>
      <dgm:spPr/>
    </dgm:pt>
    <dgm:pt modelId="{BEE4811D-C999-B246-B527-29460F54E73C}" type="pres">
      <dgm:prSet presAssocID="{A4C459D0-14A0-0941-B66E-6A9F665082A7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2E1DFE-0149-574B-9F8C-E52E2F99029D}" type="presOf" srcId="{9449FB5B-717C-ED41-80FF-04AAFA37371D}" destId="{76251D20-3492-CF45-B6B9-D4120621DEEE}" srcOrd="0" destOrd="1" presId="urn:microsoft.com/office/officeart/2005/8/layout/list1"/>
    <dgm:cxn modelId="{278A6245-7265-3447-BD06-B6F7E1729F2E}" srcId="{4B4EC6A2-EF8E-0449-A55B-EB69675860DB}" destId="{9449FB5B-717C-ED41-80FF-04AAFA37371D}" srcOrd="1" destOrd="0" parTransId="{7359DC1C-F01F-DE43-B854-557B427B8AF9}" sibTransId="{090AA7D6-E560-4F4E-BC3C-553E35ED841E}"/>
    <dgm:cxn modelId="{DCA72B9F-6039-0444-86B4-D62056D3CE4C}" type="presOf" srcId="{9A05B94C-5963-7944-90EB-9B6E21B9EBDD}" destId="{76251D20-3492-CF45-B6B9-D4120621DEEE}" srcOrd="0" destOrd="0" presId="urn:microsoft.com/office/officeart/2005/8/layout/list1"/>
    <dgm:cxn modelId="{B07A724E-F67C-2245-9632-518F5505A45B}" type="presOf" srcId="{4B4EC6A2-EF8E-0449-A55B-EB69675860DB}" destId="{3BE132DB-251A-C143-B567-FEE3A22403E2}" srcOrd="0" destOrd="0" presId="urn:microsoft.com/office/officeart/2005/8/layout/list1"/>
    <dgm:cxn modelId="{3A2D256B-E25F-5447-8EAA-E71FA5082943}" srcId="{BB7170F6-8C70-1845-9833-8875CE1EA5D6}" destId="{4B4EC6A2-EF8E-0449-A55B-EB69675860DB}" srcOrd="0" destOrd="0" parTransId="{3A17CD0E-95DC-AC41-93FD-974CA21A70CB}" sibTransId="{908947C8-6C4C-494E-96E8-C419AD50DA6E}"/>
    <dgm:cxn modelId="{4082E610-2997-6648-B6AC-597038044201}" type="presOf" srcId="{A4C459D0-14A0-0941-B66E-6A9F665082A7}" destId="{F2907836-1D1C-4449-A39A-FAE829F3CCBE}" srcOrd="1" destOrd="0" presId="urn:microsoft.com/office/officeart/2005/8/layout/list1"/>
    <dgm:cxn modelId="{3D379165-E3B4-1645-A154-3E9EB019C3B6}" srcId="{26D86881-9C8E-DE40-8F3A-F0142C4AA8BF}" destId="{214FA94E-7B48-2B4A-B8AB-AB9A76D6983D}" srcOrd="0" destOrd="0" parTransId="{48E1A808-F69C-CC43-9A7B-0AF299C636C9}" sibTransId="{2DADA838-5206-E546-846B-32290D5A9F93}"/>
    <dgm:cxn modelId="{F3F4DD35-B02A-294B-A7EF-C1CD5E2E0379}" srcId="{BB7170F6-8C70-1845-9833-8875CE1EA5D6}" destId="{A4C459D0-14A0-0941-B66E-6A9F665082A7}" srcOrd="3" destOrd="0" parTransId="{4A77F2C9-CFE7-FB4B-9728-81D9309930E6}" sibTransId="{C861F2A0-F048-384E-9809-8105657DB7F0}"/>
    <dgm:cxn modelId="{31BC9F0B-43F9-084B-9241-371B55667A6E}" srcId="{4B4EC6A2-EF8E-0449-A55B-EB69675860DB}" destId="{9A05B94C-5963-7944-90EB-9B6E21B9EBDD}" srcOrd="0" destOrd="0" parTransId="{610401E3-88CB-7047-9499-BDEB5AC577AE}" sibTransId="{4F5EAD88-2EEC-7F49-B5B3-CE39D1D63D66}"/>
    <dgm:cxn modelId="{D1AC8F3A-274C-5F41-82E3-B8B097488329}" type="presOf" srcId="{2E18AE67-E5A0-BB48-A7E8-CF38B18E13BA}" destId="{BEE4811D-C999-B246-B527-29460F54E73C}" srcOrd="0" destOrd="0" presId="urn:microsoft.com/office/officeart/2005/8/layout/list1"/>
    <dgm:cxn modelId="{51BF34BF-A81D-5F4A-A4D4-65944815A713}" srcId="{BB7170F6-8C70-1845-9833-8875CE1EA5D6}" destId="{26D86881-9C8E-DE40-8F3A-F0142C4AA8BF}" srcOrd="1" destOrd="0" parTransId="{4C91FF37-98F8-F84C-8147-B942DBDD46E9}" sibTransId="{C354AE53-4840-A143-82D7-7CACD34BF850}"/>
    <dgm:cxn modelId="{BDEF46FD-23E3-2E40-BD95-87F15BDA5283}" type="presOf" srcId="{214FA94E-7B48-2B4A-B8AB-AB9A76D6983D}" destId="{6257492E-6CAC-1845-A5A2-5B8145756BDE}" srcOrd="0" destOrd="0" presId="urn:microsoft.com/office/officeart/2005/8/layout/list1"/>
    <dgm:cxn modelId="{C5065082-56F0-C841-B786-19796B1CEA7F}" type="presOf" srcId="{BB7170F6-8C70-1845-9833-8875CE1EA5D6}" destId="{8A849F13-41C0-1C48-BA11-A814C9C95643}" srcOrd="0" destOrd="0" presId="urn:microsoft.com/office/officeart/2005/8/layout/list1"/>
    <dgm:cxn modelId="{4ADA1DA0-1FE6-7945-9282-C54D94887EB7}" type="presOf" srcId="{7CE8E0E4-0D27-DA48-9661-5BC699B5D72A}" destId="{AB1C4BB7-0E6C-8245-8B8F-A6C8FA6B4851}" srcOrd="0" destOrd="0" presId="urn:microsoft.com/office/officeart/2005/8/layout/list1"/>
    <dgm:cxn modelId="{AF160CAB-4EB8-2A4A-BD7F-9E35F00DD3BC}" type="presOf" srcId="{D6A2B224-8268-BD47-AAAD-B7AAF877E483}" destId="{3E39D9DE-F736-D34A-921E-8021A2593A30}" srcOrd="0" destOrd="0" presId="urn:microsoft.com/office/officeart/2005/8/layout/list1"/>
    <dgm:cxn modelId="{2CD8F5E7-D18E-B147-A927-32CCA929799E}" type="presOf" srcId="{26D86881-9C8E-DE40-8F3A-F0142C4AA8BF}" destId="{93E440B1-DDDE-2F49-9A8A-5759F527E5A2}" srcOrd="0" destOrd="0" presId="urn:microsoft.com/office/officeart/2005/8/layout/list1"/>
    <dgm:cxn modelId="{08C003A0-6707-0D4F-A40A-288D70BD6FA0}" srcId="{BB7170F6-8C70-1845-9833-8875CE1EA5D6}" destId="{7CE8E0E4-0D27-DA48-9661-5BC699B5D72A}" srcOrd="2" destOrd="0" parTransId="{B8E3A23F-77A8-A14C-AD82-882ACFE3B10E}" sibTransId="{9C380A88-5BA0-494F-A7B6-CD43D47E0D3F}"/>
    <dgm:cxn modelId="{BB24EBA4-0A38-FB49-BCA3-DBC3B4587CC5}" type="presOf" srcId="{4B4EC6A2-EF8E-0449-A55B-EB69675860DB}" destId="{A25FA9F7-FEA4-D048-9EE3-89647EC33AFD}" srcOrd="1" destOrd="0" presId="urn:microsoft.com/office/officeart/2005/8/layout/list1"/>
    <dgm:cxn modelId="{AEBEBCCE-9BF1-D64F-879B-576E8A4ADDEB}" type="presOf" srcId="{7CE8E0E4-0D27-DA48-9661-5BC699B5D72A}" destId="{D1125FE6-F47B-7F43-8E69-8880CF5A7AE5}" srcOrd="1" destOrd="0" presId="urn:microsoft.com/office/officeart/2005/8/layout/list1"/>
    <dgm:cxn modelId="{8743A968-9B75-0246-B9E9-125EB8286BAC}" type="presOf" srcId="{26D86881-9C8E-DE40-8F3A-F0142C4AA8BF}" destId="{4DB6DC43-590F-B946-8112-ACEAF1A2D7ED}" srcOrd="1" destOrd="0" presId="urn:microsoft.com/office/officeart/2005/8/layout/list1"/>
    <dgm:cxn modelId="{1505F5E2-B65B-5D44-A2F1-BD06F07EC300}" srcId="{A4C459D0-14A0-0941-B66E-6A9F665082A7}" destId="{2E18AE67-E5A0-BB48-A7E8-CF38B18E13BA}" srcOrd="0" destOrd="0" parTransId="{960A6F34-0AB8-C444-BB79-2747B61ED6AD}" sibTransId="{72FA2397-A46F-6C49-AD33-AEEC64210756}"/>
    <dgm:cxn modelId="{7E1DA922-04C4-704D-AC80-0C31A9B98E4B}" srcId="{7CE8E0E4-0D27-DA48-9661-5BC699B5D72A}" destId="{D6A2B224-8268-BD47-AAAD-B7AAF877E483}" srcOrd="0" destOrd="0" parTransId="{766397F7-5AB4-C542-9BA2-D7AA67CDE125}" sibTransId="{FB256A07-BF01-C14A-866B-EC95F564AAE5}"/>
    <dgm:cxn modelId="{943FDED3-C20A-B744-B25B-763DD2A30DC0}" type="presOf" srcId="{A4C459D0-14A0-0941-B66E-6A9F665082A7}" destId="{C5676381-E0FC-0341-9CC4-FE94FF418E89}" srcOrd="0" destOrd="0" presId="urn:microsoft.com/office/officeart/2005/8/layout/list1"/>
    <dgm:cxn modelId="{A5A2A826-5779-434C-9663-903247E1EE4C}" type="presParOf" srcId="{8A849F13-41C0-1C48-BA11-A814C9C95643}" destId="{C285A0A2-96DE-B443-8BC1-2DA40073FCC7}" srcOrd="0" destOrd="0" presId="urn:microsoft.com/office/officeart/2005/8/layout/list1"/>
    <dgm:cxn modelId="{2CD2A6DB-CA3A-9947-88C4-D60B5F189750}" type="presParOf" srcId="{C285A0A2-96DE-B443-8BC1-2DA40073FCC7}" destId="{3BE132DB-251A-C143-B567-FEE3A22403E2}" srcOrd="0" destOrd="0" presId="urn:microsoft.com/office/officeart/2005/8/layout/list1"/>
    <dgm:cxn modelId="{37B18225-4DCA-AC48-B9CF-AC398838381E}" type="presParOf" srcId="{C285A0A2-96DE-B443-8BC1-2DA40073FCC7}" destId="{A25FA9F7-FEA4-D048-9EE3-89647EC33AFD}" srcOrd="1" destOrd="0" presId="urn:microsoft.com/office/officeart/2005/8/layout/list1"/>
    <dgm:cxn modelId="{DF2DFAC4-1579-0C43-8C6F-2A949EEE5655}" type="presParOf" srcId="{8A849F13-41C0-1C48-BA11-A814C9C95643}" destId="{EDEA1BEC-F410-EC4D-9460-D0FB8FE98A5C}" srcOrd="1" destOrd="0" presId="urn:microsoft.com/office/officeart/2005/8/layout/list1"/>
    <dgm:cxn modelId="{74B7A6C8-BBF7-7A4F-B5CC-0ED419304BEA}" type="presParOf" srcId="{8A849F13-41C0-1C48-BA11-A814C9C95643}" destId="{76251D20-3492-CF45-B6B9-D4120621DEEE}" srcOrd="2" destOrd="0" presId="urn:microsoft.com/office/officeart/2005/8/layout/list1"/>
    <dgm:cxn modelId="{9D14F19A-6F20-024E-B9AC-ECF0E7CF608A}" type="presParOf" srcId="{8A849F13-41C0-1C48-BA11-A814C9C95643}" destId="{E17648F7-C38A-1441-A387-D594EC77CEDF}" srcOrd="3" destOrd="0" presId="urn:microsoft.com/office/officeart/2005/8/layout/list1"/>
    <dgm:cxn modelId="{036A80D2-7AF0-D240-A8A3-B8DAC55610C2}" type="presParOf" srcId="{8A849F13-41C0-1C48-BA11-A814C9C95643}" destId="{9235FA63-2057-C34F-ADAA-B4BFCEAB2F3E}" srcOrd="4" destOrd="0" presId="urn:microsoft.com/office/officeart/2005/8/layout/list1"/>
    <dgm:cxn modelId="{6418C9B0-311D-B847-8AA3-44E7D96AF9A6}" type="presParOf" srcId="{9235FA63-2057-C34F-ADAA-B4BFCEAB2F3E}" destId="{93E440B1-DDDE-2F49-9A8A-5759F527E5A2}" srcOrd="0" destOrd="0" presId="urn:microsoft.com/office/officeart/2005/8/layout/list1"/>
    <dgm:cxn modelId="{7AE31550-E538-2B41-B1FA-DB3DAE536963}" type="presParOf" srcId="{9235FA63-2057-C34F-ADAA-B4BFCEAB2F3E}" destId="{4DB6DC43-590F-B946-8112-ACEAF1A2D7ED}" srcOrd="1" destOrd="0" presId="urn:microsoft.com/office/officeart/2005/8/layout/list1"/>
    <dgm:cxn modelId="{5CA06D89-C0E9-5144-A7D1-F82246029342}" type="presParOf" srcId="{8A849F13-41C0-1C48-BA11-A814C9C95643}" destId="{2F5E5FC7-F2FA-0443-B7DB-C836E9E12577}" srcOrd="5" destOrd="0" presId="urn:microsoft.com/office/officeart/2005/8/layout/list1"/>
    <dgm:cxn modelId="{08F6F55E-1706-384B-8F03-38E89EE10B73}" type="presParOf" srcId="{8A849F13-41C0-1C48-BA11-A814C9C95643}" destId="{6257492E-6CAC-1845-A5A2-5B8145756BDE}" srcOrd="6" destOrd="0" presId="urn:microsoft.com/office/officeart/2005/8/layout/list1"/>
    <dgm:cxn modelId="{9693FBB5-D093-F54D-9E32-05E21F5F2B5E}" type="presParOf" srcId="{8A849F13-41C0-1C48-BA11-A814C9C95643}" destId="{06989FF0-8951-CF40-A607-969C053EE313}" srcOrd="7" destOrd="0" presId="urn:microsoft.com/office/officeart/2005/8/layout/list1"/>
    <dgm:cxn modelId="{9DA197A2-0162-064E-BE48-D7630AF55B0F}" type="presParOf" srcId="{8A849F13-41C0-1C48-BA11-A814C9C95643}" destId="{E804FEFA-4905-9B4F-91D2-DC608495B7A0}" srcOrd="8" destOrd="0" presId="urn:microsoft.com/office/officeart/2005/8/layout/list1"/>
    <dgm:cxn modelId="{6B074C56-00AA-974C-B4C4-2DD17DDCF70B}" type="presParOf" srcId="{E804FEFA-4905-9B4F-91D2-DC608495B7A0}" destId="{AB1C4BB7-0E6C-8245-8B8F-A6C8FA6B4851}" srcOrd="0" destOrd="0" presId="urn:microsoft.com/office/officeart/2005/8/layout/list1"/>
    <dgm:cxn modelId="{D5358363-B62F-164A-B3F3-46D3FD214E2F}" type="presParOf" srcId="{E804FEFA-4905-9B4F-91D2-DC608495B7A0}" destId="{D1125FE6-F47B-7F43-8E69-8880CF5A7AE5}" srcOrd="1" destOrd="0" presId="urn:microsoft.com/office/officeart/2005/8/layout/list1"/>
    <dgm:cxn modelId="{EC0B627A-2F47-7E47-B2F7-9D6A3F22CE39}" type="presParOf" srcId="{8A849F13-41C0-1C48-BA11-A814C9C95643}" destId="{1EDFA245-F6D6-774C-890C-829C5EA77763}" srcOrd="9" destOrd="0" presId="urn:microsoft.com/office/officeart/2005/8/layout/list1"/>
    <dgm:cxn modelId="{01516DBA-0F6D-764A-80FB-716CCBE41008}" type="presParOf" srcId="{8A849F13-41C0-1C48-BA11-A814C9C95643}" destId="{3E39D9DE-F736-D34A-921E-8021A2593A30}" srcOrd="10" destOrd="0" presId="urn:microsoft.com/office/officeart/2005/8/layout/list1"/>
    <dgm:cxn modelId="{7F4D7B34-56CE-8F4C-843D-0F5D3A369C77}" type="presParOf" srcId="{8A849F13-41C0-1C48-BA11-A814C9C95643}" destId="{451CB235-2624-DE47-A415-9A35CAA4FDD3}" srcOrd="11" destOrd="0" presId="urn:microsoft.com/office/officeart/2005/8/layout/list1"/>
    <dgm:cxn modelId="{3BDD5B83-76FF-564A-9A15-1C0F08A91D4B}" type="presParOf" srcId="{8A849F13-41C0-1C48-BA11-A814C9C95643}" destId="{6FD88392-5135-AD4C-8FCD-D9BCFC121357}" srcOrd="12" destOrd="0" presId="urn:microsoft.com/office/officeart/2005/8/layout/list1"/>
    <dgm:cxn modelId="{B1154DA5-3917-D345-89CD-A48C7EFE25D8}" type="presParOf" srcId="{6FD88392-5135-AD4C-8FCD-D9BCFC121357}" destId="{C5676381-E0FC-0341-9CC4-FE94FF418E89}" srcOrd="0" destOrd="0" presId="urn:microsoft.com/office/officeart/2005/8/layout/list1"/>
    <dgm:cxn modelId="{2190E38E-306C-3B48-B196-DFB10847D122}" type="presParOf" srcId="{6FD88392-5135-AD4C-8FCD-D9BCFC121357}" destId="{F2907836-1D1C-4449-A39A-FAE829F3CCBE}" srcOrd="1" destOrd="0" presId="urn:microsoft.com/office/officeart/2005/8/layout/list1"/>
    <dgm:cxn modelId="{110CBDA5-07C8-0545-BDB7-DE231C62DF3C}" type="presParOf" srcId="{8A849F13-41C0-1C48-BA11-A814C9C95643}" destId="{34146433-F19D-B940-B2A1-256609013AB6}" srcOrd="13" destOrd="0" presId="urn:microsoft.com/office/officeart/2005/8/layout/list1"/>
    <dgm:cxn modelId="{C47E039E-CF97-6F40-ABDF-09604D150B4B}" type="presParOf" srcId="{8A849F13-41C0-1C48-BA11-A814C9C95643}" destId="{BEE4811D-C999-B246-B527-29460F54E73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A1AE30-F6FB-48A7-AC02-F2D8CC1B2ED0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5A11B07-16B8-4B3C-A520-1303BF39633F}">
      <dgm:prSet phldrT="[Text]"/>
      <dgm:spPr>
        <a:solidFill>
          <a:srgbClr val="10253F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GDP Growth</a:t>
          </a:r>
        </a:p>
      </dgm:t>
    </dgm:pt>
    <dgm:pt modelId="{68F973D5-CE05-4CD5-951B-C97A443CA891}" type="parTrans" cxnId="{D031A046-1FB4-423A-9391-77963BB6BC57}">
      <dgm:prSet/>
      <dgm:spPr/>
      <dgm:t>
        <a:bodyPr/>
        <a:lstStyle/>
        <a:p>
          <a:endParaRPr lang="en-US"/>
        </a:p>
      </dgm:t>
    </dgm:pt>
    <dgm:pt modelId="{78E1A11E-BA7C-4B43-BDAC-A5EF0CD2BEB3}" type="sibTrans" cxnId="{D031A046-1FB4-423A-9391-77963BB6BC57}">
      <dgm:prSet/>
      <dgm:spPr/>
      <dgm:t>
        <a:bodyPr/>
        <a:lstStyle/>
        <a:p>
          <a:endParaRPr lang="en-US"/>
        </a:p>
      </dgm:t>
    </dgm:pt>
    <dgm:pt modelId="{F9BC5C38-3D07-4E2D-986C-0896D3FAE516}">
      <dgm:prSet phldrT="[Text]" custT="1"/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100" dirty="0"/>
            <a:t>3.5% in Q3</a:t>
          </a:r>
        </a:p>
      </dgm:t>
    </dgm:pt>
    <dgm:pt modelId="{BBBE5ABE-0176-4143-8A2C-97C763596623}" type="parTrans" cxnId="{7839D208-CC42-4248-8DD5-34260D0A3897}">
      <dgm:prSet/>
      <dgm:spPr/>
      <dgm:t>
        <a:bodyPr/>
        <a:lstStyle/>
        <a:p>
          <a:endParaRPr lang="en-US"/>
        </a:p>
      </dgm:t>
    </dgm:pt>
    <dgm:pt modelId="{40C6B4DF-A894-440F-988D-460A7FF47E34}" type="sibTrans" cxnId="{7839D208-CC42-4248-8DD5-34260D0A3897}">
      <dgm:prSet/>
      <dgm:spPr/>
      <dgm:t>
        <a:bodyPr/>
        <a:lstStyle/>
        <a:p>
          <a:endParaRPr lang="en-US"/>
        </a:p>
      </dgm:t>
    </dgm:pt>
    <dgm:pt modelId="{E6A25016-3217-4658-BA59-55191EEB90BE}">
      <dgm:prSet phldrT="[Text]"/>
      <dgm:spPr>
        <a:solidFill>
          <a:srgbClr val="10253F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Employment</a:t>
          </a:r>
        </a:p>
      </dgm:t>
    </dgm:pt>
    <dgm:pt modelId="{1D172A51-1959-4F89-9CEF-63FB1276CFB0}" type="parTrans" cxnId="{BA398627-9053-41D4-B736-E20F2D190B03}">
      <dgm:prSet/>
      <dgm:spPr/>
      <dgm:t>
        <a:bodyPr/>
        <a:lstStyle/>
        <a:p>
          <a:endParaRPr lang="en-US"/>
        </a:p>
      </dgm:t>
    </dgm:pt>
    <dgm:pt modelId="{233E416F-1ADB-4531-B129-16D3E3DBA13B}" type="sibTrans" cxnId="{BA398627-9053-41D4-B736-E20F2D190B03}">
      <dgm:prSet/>
      <dgm:spPr/>
      <dgm:t>
        <a:bodyPr/>
        <a:lstStyle/>
        <a:p>
          <a:endParaRPr lang="en-US"/>
        </a:p>
      </dgm:t>
    </dgm:pt>
    <dgm:pt modelId="{3FEDEE03-A5B1-42E9-8307-9ED098A772A9}">
      <dgm:prSet phldrT="[Text]" custT="1"/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100" dirty="0"/>
            <a:t>UR at 3.7% for October</a:t>
          </a:r>
        </a:p>
      </dgm:t>
    </dgm:pt>
    <dgm:pt modelId="{48E938B5-610B-410F-931E-253CCD473B88}" type="parTrans" cxnId="{DC628D3F-4B88-4698-80A5-0E835906F569}">
      <dgm:prSet/>
      <dgm:spPr/>
      <dgm:t>
        <a:bodyPr/>
        <a:lstStyle/>
        <a:p>
          <a:endParaRPr lang="en-US"/>
        </a:p>
      </dgm:t>
    </dgm:pt>
    <dgm:pt modelId="{D51B7ACF-9D91-4EF8-A4FE-CBB35D747E0A}" type="sibTrans" cxnId="{DC628D3F-4B88-4698-80A5-0E835906F569}">
      <dgm:prSet/>
      <dgm:spPr/>
      <dgm:t>
        <a:bodyPr/>
        <a:lstStyle/>
        <a:p>
          <a:endParaRPr lang="en-US"/>
        </a:p>
      </dgm:t>
    </dgm:pt>
    <dgm:pt modelId="{21700BCF-149E-4F3B-9FB5-E79F14758847}">
      <dgm:prSet phldrT="[Text]" custT="1"/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100" dirty="0"/>
            <a:t>LFP at 62.9%</a:t>
          </a:r>
        </a:p>
      </dgm:t>
    </dgm:pt>
    <dgm:pt modelId="{9606CEE1-8BAB-4DD9-B8AB-4326CA705B9A}" type="parTrans" cxnId="{BEE190CB-7EC6-4B24-B6BA-A3FF58E79EFA}">
      <dgm:prSet/>
      <dgm:spPr/>
      <dgm:t>
        <a:bodyPr/>
        <a:lstStyle/>
        <a:p>
          <a:endParaRPr lang="en-US"/>
        </a:p>
      </dgm:t>
    </dgm:pt>
    <dgm:pt modelId="{99E55428-0D72-4151-AF33-464A38B15EBF}" type="sibTrans" cxnId="{BEE190CB-7EC6-4B24-B6BA-A3FF58E79EFA}">
      <dgm:prSet/>
      <dgm:spPr/>
      <dgm:t>
        <a:bodyPr/>
        <a:lstStyle/>
        <a:p>
          <a:endParaRPr lang="en-US"/>
        </a:p>
      </dgm:t>
    </dgm:pt>
    <dgm:pt modelId="{B25B3BC0-7EDE-47F8-BDC4-62430720BD86}">
      <dgm:prSet phldrT="[Text]"/>
      <dgm:spPr>
        <a:solidFill>
          <a:srgbClr val="10253F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Consumer Confidence</a:t>
          </a:r>
        </a:p>
      </dgm:t>
    </dgm:pt>
    <dgm:pt modelId="{790B2477-9828-43FD-83C3-F4CE7BE8A8EA}" type="parTrans" cxnId="{57040806-A5D6-4B93-89EE-3616166E5BC3}">
      <dgm:prSet/>
      <dgm:spPr/>
      <dgm:t>
        <a:bodyPr/>
        <a:lstStyle/>
        <a:p>
          <a:endParaRPr lang="en-US"/>
        </a:p>
      </dgm:t>
    </dgm:pt>
    <dgm:pt modelId="{82DA004F-A110-4839-9C64-F9BC5C7A6F45}" type="sibTrans" cxnId="{57040806-A5D6-4B93-89EE-3616166E5BC3}">
      <dgm:prSet/>
      <dgm:spPr/>
      <dgm:t>
        <a:bodyPr/>
        <a:lstStyle/>
        <a:p>
          <a:endParaRPr lang="en-US"/>
        </a:p>
      </dgm:t>
    </dgm:pt>
    <dgm:pt modelId="{CC785F13-F0C0-4095-A5F2-090BE45563F3}">
      <dgm:prSet phldrT="[Text]" custT="1"/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100" dirty="0"/>
            <a:t>CCI at 1</a:t>
          </a:r>
          <a:r>
            <a:rPr lang="en-US" altLang="zh-CN" sz="1100" dirty="0"/>
            <a:t>35.7</a:t>
          </a:r>
          <a:r>
            <a:rPr lang="en-US" sz="1100" dirty="0"/>
            <a:t> </a:t>
          </a:r>
        </a:p>
      </dgm:t>
    </dgm:pt>
    <dgm:pt modelId="{06A52506-2D35-4702-804D-15BAF17A544A}" type="parTrans" cxnId="{F9D32DC5-CE80-4256-ABD6-EE0CB57B2418}">
      <dgm:prSet/>
      <dgm:spPr/>
      <dgm:t>
        <a:bodyPr/>
        <a:lstStyle/>
        <a:p>
          <a:endParaRPr lang="en-US"/>
        </a:p>
      </dgm:t>
    </dgm:pt>
    <dgm:pt modelId="{C57CFBF6-8A39-4D3F-A77E-5CAB0078E051}" type="sibTrans" cxnId="{F9D32DC5-CE80-4256-ABD6-EE0CB57B2418}">
      <dgm:prSet/>
      <dgm:spPr/>
      <dgm:t>
        <a:bodyPr/>
        <a:lstStyle/>
        <a:p>
          <a:endParaRPr lang="en-US"/>
        </a:p>
      </dgm:t>
    </dgm:pt>
    <dgm:pt modelId="{AA4CE6B4-A03F-4B2B-8B64-04A29C26EB04}">
      <dgm:prSet phldrT="[Text]" custT="1"/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100" dirty="0"/>
            <a:t>U of M consumer sentiment at 88.1</a:t>
          </a:r>
        </a:p>
      </dgm:t>
    </dgm:pt>
    <dgm:pt modelId="{D189C32C-FAB1-4682-9E5C-417A5099F965}" type="parTrans" cxnId="{95D689BD-2C1C-4D22-88EB-BD6C4B52C4A4}">
      <dgm:prSet/>
      <dgm:spPr/>
      <dgm:t>
        <a:bodyPr/>
        <a:lstStyle/>
        <a:p>
          <a:endParaRPr lang="en-US"/>
        </a:p>
      </dgm:t>
    </dgm:pt>
    <dgm:pt modelId="{B45021D5-9867-4179-8F06-3D198CB61FDB}" type="sibTrans" cxnId="{95D689BD-2C1C-4D22-88EB-BD6C4B52C4A4}">
      <dgm:prSet/>
      <dgm:spPr/>
      <dgm:t>
        <a:bodyPr/>
        <a:lstStyle/>
        <a:p>
          <a:endParaRPr lang="en-US"/>
        </a:p>
      </dgm:t>
    </dgm:pt>
    <dgm:pt modelId="{3FDC16A8-E619-41FB-80BF-FE710F5C088B}">
      <dgm:prSet phldrT="[Text]"/>
      <dgm:spPr>
        <a:solidFill>
          <a:srgbClr val="10253F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Inflation</a:t>
          </a:r>
        </a:p>
      </dgm:t>
    </dgm:pt>
    <dgm:pt modelId="{5DC7BE18-D769-4821-A2DA-CBE6FF098BA9}" type="parTrans" cxnId="{49A5B1D7-A012-4477-94F9-8941050A00A0}">
      <dgm:prSet/>
      <dgm:spPr/>
      <dgm:t>
        <a:bodyPr/>
        <a:lstStyle/>
        <a:p>
          <a:endParaRPr lang="en-US"/>
        </a:p>
      </dgm:t>
    </dgm:pt>
    <dgm:pt modelId="{3D6BFF87-5EBE-49B6-969A-4B1D46DAB478}" type="sibTrans" cxnId="{49A5B1D7-A012-4477-94F9-8941050A00A0}">
      <dgm:prSet/>
      <dgm:spPr/>
      <dgm:t>
        <a:bodyPr/>
        <a:lstStyle/>
        <a:p>
          <a:endParaRPr lang="en-US"/>
        </a:p>
      </dgm:t>
    </dgm:pt>
    <dgm:pt modelId="{236B4B98-18A8-4947-A5E0-1F467C6C80E9}">
      <dgm:prSet phldrT="[Text]"/>
      <dgm:spPr>
        <a:solidFill>
          <a:srgbClr val="10253F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Private Investment</a:t>
          </a:r>
        </a:p>
      </dgm:t>
    </dgm:pt>
    <dgm:pt modelId="{4F9C220D-A31E-4D12-8AB3-5F4C3CD1D2DA}" type="parTrans" cxnId="{B4F65B5C-C825-4D0A-80E5-00BC5ADA3478}">
      <dgm:prSet/>
      <dgm:spPr/>
      <dgm:t>
        <a:bodyPr/>
        <a:lstStyle/>
        <a:p>
          <a:endParaRPr lang="en-US"/>
        </a:p>
      </dgm:t>
    </dgm:pt>
    <dgm:pt modelId="{2BFFBBF4-80E5-4226-9E00-B7728860C065}" type="sibTrans" cxnId="{B4F65B5C-C825-4D0A-80E5-00BC5ADA3478}">
      <dgm:prSet/>
      <dgm:spPr/>
      <dgm:t>
        <a:bodyPr/>
        <a:lstStyle/>
        <a:p>
          <a:endParaRPr lang="en-US"/>
        </a:p>
      </dgm:t>
    </dgm:pt>
    <dgm:pt modelId="{AF44A589-D301-4013-95C1-49B8B5FB4773}">
      <dgm:prSet phldrT="[Text]" custT="1"/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100" dirty="0"/>
            <a:t>2-2.5% in long-term</a:t>
          </a:r>
        </a:p>
      </dgm:t>
    </dgm:pt>
    <dgm:pt modelId="{4935D180-EBED-4F97-836D-FF77FB0A6E73}" type="parTrans" cxnId="{40BD17A2-1BEE-42EB-95C2-6A8BE98E7EDF}">
      <dgm:prSet/>
      <dgm:spPr/>
      <dgm:t>
        <a:bodyPr/>
        <a:lstStyle/>
        <a:p>
          <a:endParaRPr lang="en-US"/>
        </a:p>
      </dgm:t>
    </dgm:pt>
    <dgm:pt modelId="{5433CA95-933D-440B-A9E3-5BC0BF76A22D}" type="sibTrans" cxnId="{40BD17A2-1BEE-42EB-95C2-6A8BE98E7EDF}">
      <dgm:prSet/>
      <dgm:spPr/>
      <dgm:t>
        <a:bodyPr/>
        <a:lstStyle/>
        <a:p>
          <a:endParaRPr lang="en-US"/>
        </a:p>
      </dgm:t>
    </dgm:pt>
    <dgm:pt modelId="{DEBD658A-6605-4C08-94F9-22569B7E45F2}">
      <dgm:prSet phldrT="[Text]" custT="1"/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100" dirty="0"/>
            <a:t>Average hourly earning growth at 3.2%</a:t>
          </a:r>
        </a:p>
      </dgm:t>
    </dgm:pt>
    <dgm:pt modelId="{5DE760C8-C371-4302-A51E-DEFFB1ADA0B4}" type="parTrans" cxnId="{6535E247-65C6-4B5A-9843-077290564CDE}">
      <dgm:prSet/>
      <dgm:spPr/>
      <dgm:t>
        <a:bodyPr/>
        <a:lstStyle/>
        <a:p>
          <a:endParaRPr lang="en-US"/>
        </a:p>
      </dgm:t>
    </dgm:pt>
    <dgm:pt modelId="{E872A4CA-D37B-406C-B89F-BA91D0866D5A}" type="sibTrans" cxnId="{6535E247-65C6-4B5A-9843-077290564CDE}">
      <dgm:prSet/>
      <dgm:spPr/>
      <dgm:t>
        <a:bodyPr/>
        <a:lstStyle/>
        <a:p>
          <a:endParaRPr lang="en-US"/>
        </a:p>
      </dgm:t>
    </dgm:pt>
    <dgm:pt modelId="{50A264BB-C63C-46F9-8A71-D6447ECB323E}">
      <dgm:prSet custT="1"/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100" dirty="0"/>
            <a:t>Headline CPI rose to 2.5% </a:t>
          </a:r>
        </a:p>
      </dgm:t>
    </dgm:pt>
    <dgm:pt modelId="{AD363E2C-EEAD-4B8E-AB40-3D070F9503C4}" type="parTrans" cxnId="{A74F1280-102A-4A07-83E4-791DC0E12CDC}">
      <dgm:prSet/>
      <dgm:spPr/>
      <dgm:t>
        <a:bodyPr/>
        <a:lstStyle/>
        <a:p>
          <a:endParaRPr lang="en-US"/>
        </a:p>
      </dgm:t>
    </dgm:pt>
    <dgm:pt modelId="{BA886EFB-F5AE-48E0-9851-5931744C564C}" type="sibTrans" cxnId="{A74F1280-102A-4A07-83E4-791DC0E12CDC}">
      <dgm:prSet/>
      <dgm:spPr/>
      <dgm:t>
        <a:bodyPr/>
        <a:lstStyle/>
        <a:p>
          <a:endParaRPr lang="en-US"/>
        </a:p>
      </dgm:t>
    </dgm:pt>
    <dgm:pt modelId="{8BBE98B6-A990-44FC-B0AA-A658FB7A7CAE}">
      <dgm:prSet custT="1"/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100" dirty="0"/>
            <a:t>Core CPI rose to 2.1%</a:t>
          </a:r>
        </a:p>
      </dgm:t>
    </dgm:pt>
    <dgm:pt modelId="{0E7F7959-4B8E-49F6-ADE0-8321385CC133}" type="parTrans" cxnId="{FD9F2B81-80A1-46EA-8E27-BA7CB4C8244C}">
      <dgm:prSet/>
      <dgm:spPr/>
      <dgm:t>
        <a:bodyPr/>
        <a:lstStyle/>
        <a:p>
          <a:endParaRPr lang="en-US"/>
        </a:p>
      </dgm:t>
    </dgm:pt>
    <dgm:pt modelId="{1D19A795-FA44-47C7-8F53-E5BD9F92B6E8}" type="sibTrans" cxnId="{FD9F2B81-80A1-46EA-8E27-BA7CB4C8244C}">
      <dgm:prSet/>
      <dgm:spPr/>
      <dgm:t>
        <a:bodyPr/>
        <a:lstStyle/>
        <a:p>
          <a:endParaRPr lang="en-US"/>
        </a:p>
      </dgm:t>
    </dgm:pt>
    <dgm:pt modelId="{8450548E-F030-472C-875A-D55EDF98D269}">
      <dgm:prSet custT="1"/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100" dirty="0"/>
            <a:t>Core PCE remained at 2%</a:t>
          </a:r>
        </a:p>
      </dgm:t>
    </dgm:pt>
    <dgm:pt modelId="{F17B69F1-C028-495D-BA53-40ADD39C6A72}" type="parTrans" cxnId="{8674559E-4A43-4F22-8ED0-E3737BDB4BB8}">
      <dgm:prSet/>
      <dgm:spPr/>
      <dgm:t>
        <a:bodyPr/>
        <a:lstStyle/>
        <a:p>
          <a:endParaRPr lang="en-US"/>
        </a:p>
      </dgm:t>
    </dgm:pt>
    <dgm:pt modelId="{9E6985AC-8B16-44B8-81CC-AFE252AE8293}" type="sibTrans" cxnId="{8674559E-4A43-4F22-8ED0-E3737BDB4BB8}">
      <dgm:prSet/>
      <dgm:spPr/>
      <dgm:t>
        <a:bodyPr/>
        <a:lstStyle/>
        <a:p>
          <a:endParaRPr lang="en-US"/>
        </a:p>
      </dgm:t>
    </dgm:pt>
    <dgm:pt modelId="{775F69C6-9776-4C16-A694-FDB78CF10BAF}">
      <dgm:prSet custT="1"/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100" dirty="0"/>
            <a:t>8% increase in Q3</a:t>
          </a:r>
        </a:p>
      </dgm:t>
    </dgm:pt>
    <dgm:pt modelId="{8093DFB1-5C87-428F-A3B6-CA4CA70E303A}" type="parTrans" cxnId="{79D3A198-C4CF-4BB9-94D7-5EF76CA3AF8A}">
      <dgm:prSet/>
      <dgm:spPr/>
      <dgm:t>
        <a:bodyPr/>
        <a:lstStyle/>
        <a:p>
          <a:endParaRPr lang="en-US"/>
        </a:p>
      </dgm:t>
    </dgm:pt>
    <dgm:pt modelId="{532BD9F8-571F-41E4-BD4E-B81D1198CC4F}" type="sibTrans" cxnId="{79D3A198-C4CF-4BB9-94D7-5EF76CA3AF8A}">
      <dgm:prSet/>
      <dgm:spPr/>
      <dgm:t>
        <a:bodyPr/>
        <a:lstStyle/>
        <a:p>
          <a:endParaRPr lang="en-US"/>
        </a:p>
      </dgm:t>
    </dgm:pt>
    <dgm:pt modelId="{EBC468E7-CC52-4C4D-BA99-065D9B71F391}">
      <dgm:prSet custT="1"/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100" dirty="0"/>
            <a:t>BCI at 100.64</a:t>
          </a:r>
        </a:p>
      </dgm:t>
    </dgm:pt>
    <dgm:pt modelId="{A2056059-553C-4C58-B23D-0C2DCCC51B50}" type="parTrans" cxnId="{E7DC880C-806E-4C01-BCD9-5D3C6FD0FBEF}">
      <dgm:prSet/>
      <dgm:spPr/>
      <dgm:t>
        <a:bodyPr/>
        <a:lstStyle/>
        <a:p>
          <a:endParaRPr lang="en-US"/>
        </a:p>
      </dgm:t>
    </dgm:pt>
    <dgm:pt modelId="{74F09E48-57D9-4F3D-97D5-40F7661ECE37}" type="sibTrans" cxnId="{E7DC880C-806E-4C01-BCD9-5D3C6FD0FBEF}">
      <dgm:prSet/>
      <dgm:spPr/>
      <dgm:t>
        <a:bodyPr/>
        <a:lstStyle/>
        <a:p>
          <a:endParaRPr lang="en-US"/>
        </a:p>
      </dgm:t>
    </dgm:pt>
    <dgm:pt modelId="{1CB8F300-8EEB-4AE9-8214-A01A584C5871}">
      <dgm:prSet phldrT="[Text]" custT="1"/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en-US" sz="1100" dirty="0"/>
        </a:p>
      </dgm:t>
    </dgm:pt>
    <dgm:pt modelId="{372433D7-7D0D-47DB-8340-E98A5D1DF7E1}" type="parTrans" cxnId="{B42D1ADA-1FAB-438F-BB7D-9276D3DC0EBE}">
      <dgm:prSet/>
      <dgm:spPr/>
      <dgm:t>
        <a:bodyPr/>
        <a:lstStyle/>
        <a:p>
          <a:endParaRPr lang="en-US"/>
        </a:p>
      </dgm:t>
    </dgm:pt>
    <dgm:pt modelId="{DA0BD760-C6F4-45CB-A8F1-3EA14AE9AF46}" type="sibTrans" cxnId="{B42D1ADA-1FAB-438F-BB7D-9276D3DC0EBE}">
      <dgm:prSet/>
      <dgm:spPr/>
      <dgm:t>
        <a:bodyPr/>
        <a:lstStyle/>
        <a:p>
          <a:endParaRPr lang="en-US"/>
        </a:p>
      </dgm:t>
    </dgm:pt>
    <dgm:pt modelId="{5F60E6F1-240A-4B45-915D-61354CFB285C}">
      <dgm:prSet phldrT="[Text]" custT="1"/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en-US" sz="1100" dirty="0"/>
        </a:p>
      </dgm:t>
    </dgm:pt>
    <dgm:pt modelId="{B2314AB4-F8E2-4B21-A1F5-AFAE418A0F93}" type="parTrans" cxnId="{4652B2F4-1853-41E8-AE84-780E4DC08FFB}">
      <dgm:prSet/>
      <dgm:spPr/>
      <dgm:t>
        <a:bodyPr/>
        <a:lstStyle/>
        <a:p>
          <a:endParaRPr lang="en-US"/>
        </a:p>
      </dgm:t>
    </dgm:pt>
    <dgm:pt modelId="{DD1DDE87-4F79-4119-B012-1DB1F6D4FE52}" type="sibTrans" cxnId="{4652B2F4-1853-41E8-AE84-780E4DC08FFB}">
      <dgm:prSet/>
      <dgm:spPr/>
      <dgm:t>
        <a:bodyPr/>
        <a:lstStyle/>
        <a:p>
          <a:endParaRPr lang="en-US"/>
        </a:p>
      </dgm:t>
    </dgm:pt>
    <dgm:pt modelId="{45CAE778-F143-4CCB-AF56-4B0C55B50556}" type="pres">
      <dgm:prSet presAssocID="{80A1AE30-F6FB-48A7-AC02-F2D8CC1B2E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C9B7FF-AF02-4685-BD83-24FBD822E38E}" type="pres">
      <dgm:prSet presAssocID="{25A11B07-16B8-4B3C-A520-1303BF39633F}" presName="composite" presStyleCnt="0"/>
      <dgm:spPr/>
    </dgm:pt>
    <dgm:pt modelId="{493562BA-57A5-48C0-AFA0-7C1EB63F275B}" type="pres">
      <dgm:prSet presAssocID="{25A11B07-16B8-4B3C-A520-1303BF39633F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28CF2-7E1C-489E-8B1E-80609D2DE46C}" type="pres">
      <dgm:prSet presAssocID="{25A11B07-16B8-4B3C-A520-1303BF39633F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9278A-ED39-42BF-A4AB-26E45222C33F}" type="pres">
      <dgm:prSet presAssocID="{78E1A11E-BA7C-4B43-BDAC-A5EF0CD2BEB3}" presName="space" presStyleCnt="0"/>
      <dgm:spPr/>
    </dgm:pt>
    <dgm:pt modelId="{8C54DDDA-A80C-42F4-9478-C4A3CE9B7573}" type="pres">
      <dgm:prSet presAssocID="{E6A25016-3217-4658-BA59-55191EEB90BE}" presName="composite" presStyleCnt="0"/>
      <dgm:spPr/>
    </dgm:pt>
    <dgm:pt modelId="{A3393D1D-BF1F-4AA5-B2C7-6D1B66E22679}" type="pres">
      <dgm:prSet presAssocID="{E6A25016-3217-4658-BA59-55191EEB90BE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7993B-F8AA-4C56-83F9-DEBA18184C6F}" type="pres">
      <dgm:prSet presAssocID="{E6A25016-3217-4658-BA59-55191EEB90BE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49D08-BDEF-4105-993D-44ED85FF933E}" type="pres">
      <dgm:prSet presAssocID="{233E416F-1ADB-4531-B129-16D3E3DBA13B}" presName="space" presStyleCnt="0"/>
      <dgm:spPr/>
    </dgm:pt>
    <dgm:pt modelId="{FF045E10-BF81-4EE2-8325-51CEFB6A1D3A}" type="pres">
      <dgm:prSet presAssocID="{B25B3BC0-7EDE-47F8-BDC4-62430720BD86}" presName="composite" presStyleCnt="0"/>
      <dgm:spPr/>
    </dgm:pt>
    <dgm:pt modelId="{F776D114-5E4B-4BDE-9266-CE692B08B6CD}" type="pres">
      <dgm:prSet presAssocID="{B25B3BC0-7EDE-47F8-BDC4-62430720BD8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4AA22-7276-4965-917D-8BD448178F0D}" type="pres">
      <dgm:prSet presAssocID="{B25B3BC0-7EDE-47F8-BDC4-62430720BD86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39659-8214-4230-BB85-B615359FB6FE}" type="pres">
      <dgm:prSet presAssocID="{82DA004F-A110-4839-9C64-F9BC5C7A6F45}" presName="space" presStyleCnt="0"/>
      <dgm:spPr/>
    </dgm:pt>
    <dgm:pt modelId="{83B1D76A-85B5-4E4F-8D98-45D632BAC9DE}" type="pres">
      <dgm:prSet presAssocID="{3FDC16A8-E619-41FB-80BF-FE710F5C088B}" presName="composite" presStyleCnt="0"/>
      <dgm:spPr/>
    </dgm:pt>
    <dgm:pt modelId="{1CB83C6B-32E6-44A7-A74A-51806725B556}" type="pres">
      <dgm:prSet presAssocID="{3FDC16A8-E619-41FB-80BF-FE710F5C088B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306A6-1C2C-47A4-9EBB-88CA7BEE1FE5}" type="pres">
      <dgm:prSet presAssocID="{3FDC16A8-E619-41FB-80BF-FE710F5C088B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32D31-E110-4D47-AEBE-1F366E54D49A}" type="pres">
      <dgm:prSet presAssocID="{3D6BFF87-5EBE-49B6-969A-4B1D46DAB478}" presName="space" presStyleCnt="0"/>
      <dgm:spPr/>
    </dgm:pt>
    <dgm:pt modelId="{6BF4BE08-9CE8-4259-8392-FEE7C346A124}" type="pres">
      <dgm:prSet presAssocID="{236B4B98-18A8-4947-A5E0-1F467C6C80E9}" presName="composite" presStyleCnt="0"/>
      <dgm:spPr/>
    </dgm:pt>
    <dgm:pt modelId="{5880B587-FB06-4C7A-827F-8351893D3D53}" type="pres">
      <dgm:prSet presAssocID="{236B4B98-18A8-4947-A5E0-1F467C6C80E9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8AA4A-E00E-41BE-9203-5A19D4410CD7}" type="pres">
      <dgm:prSet presAssocID="{236B4B98-18A8-4947-A5E0-1F467C6C80E9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710CBA-7C5F-4113-9448-9AC0AFBAD89A}" type="presOf" srcId="{775F69C6-9776-4C16-A694-FDB78CF10BAF}" destId="{2498AA4A-E00E-41BE-9203-5A19D4410CD7}" srcOrd="0" destOrd="0" presId="urn:microsoft.com/office/officeart/2005/8/layout/hList1"/>
    <dgm:cxn modelId="{35CFCDC9-F72C-4A74-A7C4-167525008F89}" type="presOf" srcId="{8BBE98B6-A990-44FC-B0AA-A658FB7A7CAE}" destId="{1F0306A6-1C2C-47A4-9EBB-88CA7BEE1FE5}" srcOrd="0" destOrd="1" presId="urn:microsoft.com/office/officeart/2005/8/layout/hList1"/>
    <dgm:cxn modelId="{954CC3D6-D1CA-4836-A9F1-235490AE42B3}" type="presOf" srcId="{F9BC5C38-3D07-4E2D-986C-0896D3FAE516}" destId="{02428CF2-7E1C-489E-8B1E-80609D2DE46C}" srcOrd="0" destOrd="0" presId="urn:microsoft.com/office/officeart/2005/8/layout/hList1"/>
    <dgm:cxn modelId="{360F343A-81F3-4F1E-9F50-1EEBE66060CC}" type="presOf" srcId="{3FEDEE03-A5B1-42E9-8307-9ED098A772A9}" destId="{E7D7993B-F8AA-4C56-83F9-DEBA18184C6F}" srcOrd="0" destOrd="0" presId="urn:microsoft.com/office/officeart/2005/8/layout/hList1"/>
    <dgm:cxn modelId="{BA398627-9053-41D4-B736-E20F2D190B03}" srcId="{80A1AE30-F6FB-48A7-AC02-F2D8CC1B2ED0}" destId="{E6A25016-3217-4658-BA59-55191EEB90BE}" srcOrd="1" destOrd="0" parTransId="{1D172A51-1959-4F89-9CEF-63FB1276CFB0}" sibTransId="{233E416F-1ADB-4531-B129-16D3E3DBA13B}"/>
    <dgm:cxn modelId="{8674559E-4A43-4F22-8ED0-E3737BDB4BB8}" srcId="{3FDC16A8-E619-41FB-80BF-FE710F5C088B}" destId="{8450548E-F030-472C-875A-D55EDF98D269}" srcOrd="2" destOrd="0" parTransId="{F17B69F1-C028-495D-BA53-40ADD39C6A72}" sibTransId="{9E6985AC-8B16-44B8-81CC-AFE252AE8293}"/>
    <dgm:cxn modelId="{DC628D3F-4B88-4698-80A5-0E835906F569}" srcId="{E6A25016-3217-4658-BA59-55191EEB90BE}" destId="{3FEDEE03-A5B1-42E9-8307-9ED098A772A9}" srcOrd="0" destOrd="0" parTransId="{48E938B5-610B-410F-931E-253CCD473B88}" sibTransId="{D51B7ACF-9D91-4EF8-A4FE-CBB35D747E0A}"/>
    <dgm:cxn modelId="{7BF0CDA9-7560-4879-9CE2-FFCBFEBA23AB}" type="presOf" srcId="{B25B3BC0-7EDE-47F8-BDC4-62430720BD86}" destId="{F776D114-5E4B-4BDE-9266-CE692B08B6CD}" srcOrd="0" destOrd="0" presId="urn:microsoft.com/office/officeart/2005/8/layout/hList1"/>
    <dgm:cxn modelId="{B93B4F32-0D09-4247-94EB-74EE7C8859EE}" type="presOf" srcId="{236B4B98-18A8-4947-A5E0-1F467C6C80E9}" destId="{5880B587-FB06-4C7A-827F-8351893D3D53}" srcOrd="0" destOrd="0" presId="urn:microsoft.com/office/officeart/2005/8/layout/hList1"/>
    <dgm:cxn modelId="{57040806-A5D6-4B93-89EE-3616166E5BC3}" srcId="{80A1AE30-F6FB-48A7-AC02-F2D8CC1B2ED0}" destId="{B25B3BC0-7EDE-47F8-BDC4-62430720BD86}" srcOrd="2" destOrd="0" parTransId="{790B2477-9828-43FD-83C3-F4CE7BE8A8EA}" sibTransId="{82DA004F-A110-4839-9C64-F9BC5C7A6F45}"/>
    <dgm:cxn modelId="{FD9F2B81-80A1-46EA-8E27-BA7CB4C8244C}" srcId="{3FDC16A8-E619-41FB-80BF-FE710F5C088B}" destId="{8BBE98B6-A990-44FC-B0AA-A658FB7A7CAE}" srcOrd="1" destOrd="0" parTransId="{0E7F7959-4B8E-49F6-ADE0-8321385CC133}" sibTransId="{1D19A795-FA44-47C7-8F53-E5BD9F92B6E8}"/>
    <dgm:cxn modelId="{ADC7075C-C8B2-40BD-B03F-B484C5ACA200}" type="presOf" srcId="{50A264BB-C63C-46F9-8A71-D6447ECB323E}" destId="{1F0306A6-1C2C-47A4-9EBB-88CA7BEE1FE5}" srcOrd="0" destOrd="0" presId="urn:microsoft.com/office/officeart/2005/8/layout/hList1"/>
    <dgm:cxn modelId="{F9D32DC5-CE80-4256-ABD6-EE0CB57B2418}" srcId="{B25B3BC0-7EDE-47F8-BDC4-62430720BD86}" destId="{CC785F13-F0C0-4095-A5F2-090BE45563F3}" srcOrd="0" destOrd="0" parTransId="{06A52506-2D35-4702-804D-15BAF17A544A}" sibTransId="{C57CFBF6-8A39-4D3F-A77E-5CAB0078E051}"/>
    <dgm:cxn modelId="{95D689BD-2C1C-4D22-88EB-BD6C4B52C4A4}" srcId="{B25B3BC0-7EDE-47F8-BDC4-62430720BD86}" destId="{AA4CE6B4-A03F-4B2B-8B64-04A29C26EB04}" srcOrd="2" destOrd="0" parTransId="{D189C32C-FAB1-4682-9E5C-417A5099F965}" sibTransId="{B45021D5-9867-4179-8F06-3D198CB61FDB}"/>
    <dgm:cxn modelId="{79D3A198-C4CF-4BB9-94D7-5EF76CA3AF8A}" srcId="{236B4B98-18A8-4947-A5E0-1F467C6C80E9}" destId="{775F69C6-9776-4C16-A694-FDB78CF10BAF}" srcOrd="0" destOrd="0" parTransId="{8093DFB1-5C87-428F-A3B6-CA4CA70E303A}" sibTransId="{532BD9F8-571F-41E4-BD4E-B81D1198CC4F}"/>
    <dgm:cxn modelId="{46FAFDAD-9878-41CA-9C53-C64834B6A1F8}" type="presOf" srcId="{EBC468E7-CC52-4C4D-BA99-065D9B71F391}" destId="{2498AA4A-E00E-41BE-9203-5A19D4410CD7}" srcOrd="0" destOrd="1" presId="urn:microsoft.com/office/officeart/2005/8/layout/hList1"/>
    <dgm:cxn modelId="{5FB55694-30D1-4D40-BF3B-D3D6A8DDA94F}" type="presOf" srcId="{E6A25016-3217-4658-BA59-55191EEB90BE}" destId="{A3393D1D-BF1F-4AA5-B2C7-6D1B66E22679}" srcOrd="0" destOrd="0" presId="urn:microsoft.com/office/officeart/2005/8/layout/hList1"/>
    <dgm:cxn modelId="{A74F1280-102A-4A07-83E4-791DC0E12CDC}" srcId="{3FDC16A8-E619-41FB-80BF-FE710F5C088B}" destId="{50A264BB-C63C-46F9-8A71-D6447ECB323E}" srcOrd="0" destOrd="0" parTransId="{AD363E2C-EEAD-4B8E-AB40-3D070F9503C4}" sibTransId="{BA886EFB-F5AE-48E0-9851-5931744C564C}"/>
    <dgm:cxn modelId="{40BD17A2-1BEE-42EB-95C2-6A8BE98E7EDF}" srcId="{25A11B07-16B8-4B3C-A520-1303BF39633F}" destId="{AF44A589-D301-4013-95C1-49B8B5FB4773}" srcOrd="2" destOrd="0" parTransId="{4935D180-EBED-4F97-836D-FF77FB0A6E73}" sibTransId="{5433CA95-933D-440B-A9E3-5BC0BF76A22D}"/>
    <dgm:cxn modelId="{3889F2AC-1569-4EE5-9184-186B03B99595}" type="presOf" srcId="{3FDC16A8-E619-41FB-80BF-FE710F5C088B}" destId="{1CB83C6B-32E6-44A7-A74A-51806725B556}" srcOrd="0" destOrd="0" presId="urn:microsoft.com/office/officeart/2005/8/layout/hList1"/>
    <dgm:cxn modelId="{129D6E6F-F67B-411F-B991-D017BB9BC4ED}" type="presOf" srcId="{1CB8F300-8EEB-4AE9-8214-A01A584C5871}" destId="{AC04AA22-7276-4965-917D-8BD448178F0D}" srcOrd="0" destOrd="1" presId="urn:microsoft.com/office/officeart/2005/8/layout/hList1"/>
    <dgm:cxn modelId="{E7DC880C-806E-4C01-BCD9-5D3C6FD0FBEF}" srcId="{236B4B98-18A8-4947-A5E0-1F467C6C80E9}" destId="{EBC468E7-CC52-4C4D-BA99-065D9B71F391}" srcOrd="1" destOrd="0" parTransId="{A2056059-553C-4C58-B23D-0C2DCCC51B50}" sibTransId="{74F09E48-57D9-4F3D-97D5-40F7661ECE37}"/>
    <dgm:cxn modelId="{5D9304D3-932E-4FA6-A73D-7816BCBA3A92}" type="presOf" srcId="{8450548E-F030-472C-875A-D55EDF98D269}" destId="{1F0306A6-1C2C-47A4-9EBB-88CA7BEE1FE5}" srcOrd="0" destOrd="2" presId="urn:microsoft.com/office/officeart/2005/8/layout/hList1"/>
    <dgm:cxn modelId="{8EFF5BBF-88A7-42B6-9398-B1E43BBF4F7D}" type="presOf" srcId="{CC785F13-F0C0-4095-A5F2-090BE45563F3}" destId="{AC04AA22-7276-4965-917D-8BD448178F0D}" srcOrd="0" destOrd="0" presId="urn:microsoft.com/office/officeart/2005/8/layout/hList1"/>
    <dgm:cxn modelId="{6535E247-65C6-4B5A-9843-077290564CDE}" srcId="{E6A25016-3217-4658-BA59-55191EEB90BE}" destId="{DEBD658A-6605-4C08-94F9-22569B7E45F2}" srcOrd="2" destOrd="0" parTransId="{5DE760C8-C371-4302-A51E-DEFFB1ADA0B4}" sibTransId="{E872A4CA-D37B-406C-B89F-BA91D0866D5A}"/>
    <dgm:cxn modelId="{AD43BEF7-00C4-479C-A698-A340A837CCF6}" type="presOf" srcId="{AF44A589-D301-4013-95C1-49B8B5FB4773}" destId="{02428CF2-7E1C-489E-8B1E-80609D2DE46C}" srcOrd="0" destOrd="2" presId="urn:microsoft.com/office/officeart/2005/8/layout/hList1"/>
    <dgm:cxn modelId="{68EA7F8B-92A5-4AF7-9032-1D00E94C9930}" type="presOf" srcId="{80A1AE30-F6FB-48A7-AC02-F2D8CC1B2ED0}" destId="{45CAE778-F143-4CCB-AF56-4B0C55B50556}" srcOrd="0" destOrd="0" presId="urn:microsoft.com/office/officeart/2005/8/layout/hList1"/>
    <dgm:cxn modelId="{7839D208-CC42-4248-8DD5-34260D0A3897}" srcId="{25A11B07-16B8-4B3C-A520-1303BF39633F}" destId="{F9BC5C38-3D07-4E2D-986C-0896D3FAE516}" srcOrd="0" destOrd="0" parTransId="{BBBE5ABE-0176-4143-8A2C-97C763596623}" sibTransId="{40C6B4DF-A894-440F-988D-460A7FF47E34}"/>
    <dgm:cxn modelId="{B42D1ADA-1FAB-438F-BB7D-9276D3DC0EBE}" srcId="{B25B3BC0-7EDE-47F8-BDC4-62430720BD86}" destId="{1CB8F300-8EEB-4AE9-8214-A01A584C5871}" srcOrd="1" destOrd="0" parTransId="{372433D7-7D0D-47DB-8340-E98A5D1DF7E1}" sibTransId="{DA0BD760-C6F4-45CB-A8F1-3EA14AE9AF46}"/>
    <dgm:cxn modelId="{0E3F0CF3-C199-443B-A7D3-2F6CC45F4E7E}" type="presOf" srcId="{5F60E6F1-240A-4B45-915D-61354CFB285C}" destId="{02428CF2-7E1C-489E-8B1E-80609D2DE46C}" srcOrd="0" destOrd="1" presId="urn:microsoft.com/office/officeart/2005/8/layout/hList1"/>
    <dgm:cxn modelId="{BEE190CB-7EC6-4B24-B6BA-A3FF58E79EFA}" srcId="{E6A25016-3217-4658-BA59-55191EEB90BE}" destId="{21700BCF-149E-4F3B-9FB5-E79F14758847}" srcOrd="1" destOrd="0" parTransId="{9606CEE1-8BAB-4DD9-B8AB-4326CA705B9A}" sibTransId="{99E55428-0D72-4151-AF33-464A38B15EBF}"/>
    <dgm:cxn modelId="{49A5B1D7-A012-4477-94F9-8941050A00A0}" srcId="{80A1AE30-F6FB-48A7-AC02-F2D8CC1B2ED0}" destId="{3FDC16A8-E619-41FB-80BF-FE710F5C088B}" srcOrd="3" destOrd="0" parTransId="{5DC7BE18-D769-4821-A2DA-CBE6FF098BA9}" sibTransId="{3D6BFF87-5EBE-49B6-969A-4B1D46DAB478}"/>
    <dgm:cxn modelId="{B4F65B5C-C825-4D0A-80E5-00BC5ADA3478}" srcId="{80A1AE30-F6FB-48A7-AC02-F2D8CC1B2ED0}" destId="{236B4B98-18A8-4947-A5E0-1F467C6C80E9}" srcOrd="4" destOrd="0" parTransId="{4F9C220D-A31E-4D12-8AB3-5F4C3CD1D2DA}" sibTransId="{2BFFBBF4-80E5-4226-9E00-B7728860C065}"/>
    <dgm:cxn modelId="{FF5801E6-3762-42E7-9DF1-DF4A2118827D}" type="presOf" srcId="{AA4CE6B4-A03F-4B2B-8B64-04A29C26EB04}" destId="{AC04AA22-7276-4965-917D-8BD448178F0D}" srcOrd="0" destOrd="2" presId="urn:microsoft.com/office/officeart/2005/8/layout/hList1"/>
    <dgm:cxn modelId="{D031A046-1FB4-423A-9391-77963BB6BC57}" srcId="{80A1AE30-F6FB-48A7-AC02-F2D8CC1B2ED0}" destId="{25A11B07-16B8-4B3C-A520-1303BF39633F}" srcOrd="0" destOrd="0" parTransId="{68F973D5-CE05-4CD5-951B-C97A443CA891}" sibTransId="{78E1A11E-BA7C-4B43-BDAC-A5EF0CD2BEB3}"/>
    <dgm:cxn modelId="{4652B2F4-1853-41E8-AE84-780E4DC08FFB}" srcId="{25A11B07-16B8-4B3C-A520-1303BF39633F}" destId="{5F60E6F1-240A-4B45-915D-61354CFB285C}" srcOrd="1" destOrd="0" parTransId="{B2314AB4-F8E2-4B21-A1F5-AFAE418A0F93}" sibTransId="{DD1DDE87-4F79-4119-B012-1DB1F6D4FE52}"/>
    <dgm:cxn modelId="{4A555400-490B-444A-8BB2-172A914C9B4A}" type="presOf" srcId="{25A11B07-16B8-4B3C-A520-1303BF39633F}" destId="{493562BA-57A5-48C0-AFA0-7C1EB63F275B}" srcOrd="0" destOrd="0" presId="urn:microsoft.com/office/officeart/2005/8/layout/hList1"/>
    <dgm:cxn modelId="{1905418C-9461-4C53-B0CA-6F999117B3EC}" type="presOf" srcId="{21700BCF-149E-4F3B-9FB5-E79F14758847}" destId="{E7D7993B-F8AA-4C56-83F9-DEBA18184C6F}" srcOrd="0" destOrd="1" presId="urn:microsoft.com/office/officeart/2005/8/layout/hList1"/>
    <dgm:cxn modelId="{38DE1360-126B-4E39-80F3-ACBBF63BCC14}" type="presOf" srcId="{DEBD658A-6605-4C08-94F9-22569B7E45F2}" destId="{E7D7993B-F8AA-4C56-83F9-DEBA18184C6F}" srcOrd="0" destOrd="2" presId="urn:microsoft.com/office/officeart/2005/8/layout/hList1"/>
    <dgm:cxn modelId="{39FD65EF-8A21-4FB2-BAFA-D15A4E11DF5A}" type="presParOf" srcId="{45CAE778-F143-4CCB-AF56-4B0C55B50556}" destId="{28C9B7FF-AF02-4685-BD83-24FBD822E38E}" srcOrd="0" destOrd="0" presId="urn:microsoft.com/office/officeart/2005/8/layout/hList1"/>
    <dgm:cxn modelId="{2FF8B6EA-0F23-4C92-AF09-5DEFA5ACBA62}" type="presParOf" srcId="{28C9B7FF-AF02-4685-BD83-24FBD822E38E}" destId="{493562BA-57A5-48C0-AFA0-7C1EB63F275B}" srcOrd="0" destOrd="0" presId="urn:microsoft.com/office/officeart/2005/8/layout/hList1"/>
    <dgm:cxn modelId="{268D4F08-FE0F-49AA-B24A-D713F7ACAB5F}" type="presParOf" srcId="{28C9B7FF-AF02-4685-BD83-24FBD822E38E}" destId="{02428CF2-7E1C-489E-8B1E-80609D2DE46C}" srcOrd="1" destOrd="0" presId="urn:microsoft.com/office/officeart/2005/8/layout/hList1"/>
    <dgm:cxn modelId="{D04DA880-CBDE-4E89-9D40-3498AF20291C}" type="presParOf" srcId="{45CAE778-F143-4CCB-AF56-4B0C55B50556}" destId="{FC19278A-ED39-42BF-A4AB-26E45222C33F}" srcOrd="1" destOrd="0" presId="urn:microsoft.com/office/officeart/2005/8/layout/hList1"/>
    <dgm:cxn modelId="{EE8AEF7C-A970-4C43-AAB5-8EB80D429F10}" type="presParOf" srcId="{45CAE778-F143-4CCB-AF56-4B0C55B50556}" destId="{8C54DDDA-A80C-42F4-9478-C4A3CE9B7573}" srcOrd="2" destOrd="0" presId="urn:microsoft.com/office/officeart/2005/8/layout/hList1"/>
    <dgm:cxn modelId="{78B33148-A51C-4EB1-84A8-5A997E11FD00}" type="presParOf" srcId="{8C54DDDA-A80C-42F4-9478-C4A3CE9B7573}" destId="{A3393D1D-BF1F-4AA5-B2C7-6D1B66E22679}" srcOrd="0" destOrd="0" presId="urn:microsoft.com/office/officeart/2005/8/layout/hList1"/>
    <dgm:cxn modelId="{4CB2C24A-A10C-4CE5-A63F-03CA2688FC4A}" type="presParOf" srcId="{8C54DDDA-A80C-42F4-9478-C4A3CE9B7573}" destId="{E7D7993B-F8AA-4C56-83F9-DEBA18184C6F}" srcOrd="1" destOrd="0" presId="urn:microsoft.com/office/officeart/2005/8/layout/hList1"/>
    <dgm:cxn modelId="{A5B6D528-CDA8-4A4D-9234-A4328C38B596}" type="presParOf" srcId="{45CAE778-F143-4CCB-AF56-4B0C55B50556}" destId="{DFB49D08-BDEF-4105-993D-44ED85FF933E}" srcOrd="3" destOrd="0" presId="urn:microsoft.com/office/officeart/2005/8/layout/hList1"/>
    <dgm:cxn modelId="{35B863B2-AED8-4429-9C22-531EDC8AFA3D}" type="presParOf" srcId="{45CAE778-F143-4CCB-AF56-4B0C55B50556}" destId="{FF045E10-BF81-4EE2-8325-51CEFB6A1D3A}" srcOrd="4" destOrd="0" presId="urn:microsoft.com/office/officeart/2005/8/layout/hList1"/>
    <dgm:cxn modelId="{7FC68BA0-7D12-46AD-8B22-D311825CFE50}" type="presParOf" srcId="{FF045E10-BF81-4EE2-8325-51CEFB6A1D3A}" destId="{F776D114-5E4B-4BDE-9266-CE692B08B6CD}" srcOrd="0" destOrd="0" presId="urn:microsoft.com/office/officeart/2005/8/layout/hList1"/>
    <dgm:cxn modelId="{CF8AB3E3-6395-4F47-88BF-597F530D82CE}" type="presParOf" srcId="{FF045E10-BF81-4EE2-8325-51CEFB6A1D3A}" destId="{AC04AA22-7276-4965-917D-8BD448178F0D}" srcOrd="1" destOrd="0" presId="urn:microsoft.com/office/officeart/2005/8/layout/hList1"/>
    <dgm:cxn modelId="{BFEB5C29-6C87-406D-8EE0-EC36EC25C038}" type="presParOf" srcId="{45CAE778-F143-4CCB-AF56-4B0C55B50556}" destId="{81E39659-8214-4230-BB85-B615359FB6FE}" srcOrd="5" destOrd="0" presId="urn:microsoft.com/office/officeart/2005/8/layout/hList1"/>
    <dgm:cxn modelId="{C240A183-0CCC-4BA5-B701-25DD6BC249B0}" type="presParOf" srcId="{45CAE778-F143-4CCB-AF56-4B0C55B50556}" destId="{83B1D76A-85B5-4E4F-8D98-45D632BAC9DE}" srcOrd="6" destOrd="0" presId="urn:microsoft.com/office/officeart/2005/8/layout/hList1"/>
    <dgm:cxn modelId="{3F5622D6-AB92-4CDE-81EC-BA82D534F44F}" type="presParOf" srcId="{83B1D76A-85B5-4E4F-8D98-45D632BAC9DE}" destId="{1CB83C6B-32E6-44A7-A74A-51806725B556}" srcOrd="0" destOrd="0" presId="urn:microsoft.com/office/officeart/2005/8/layout/hList1"/>
    <dgm:cxn modelId="{2F81A1E0-340A-4549-B2ED-48F321A0A80D}" type="presParOf" srcId="{83B1D76A-85B5-4E4F-8D98-45D632BAC9DE}" destId="{1F0306A6-1C2C-47A4-9EBB-88CA7BEE1FE5}" srcOrd="1" destOrd="0" presId="urn:microsoft.com/office/officeart/2005/8/layout/hList1"/>
    <dgm:cxn modelId="{C9397509-9114-4A93-AC2F-43B6FBCBE29B}" type="presParOf" srcId="{45CAE778-F143-4CCB-AF56-4B0C55B50556}" destId="{DDF32D31-E110-4D47-AEBE-1F366E54D49A}" srcOrd="7" destOrd="0" presId="urn:microsoft.com/office/officeart/2005/8/layout/hList1"/>
    <dgm:cxn modelId="{67199BF9-F07E-48AE-B230-2095BE9EFA7C}" type="presParOf" srcId="{45CAE778-F143-4CCB-AF56-4B0C55B50556}" destId="{6BF4BE08-9CE8-4259-8392-FEE7C346A124}" srcOrd="8" destOrd="0" presId="urn:microsoft.com/office/officeart/2005/8/layout/hList1"/>
    <dgm:cxn modelId="{847E8A33-98B2-4D69-B1B3-6C64F02842FC}" type="presParOf" srcId="{6BF4BE08-9CE8-4259-8392-FEE7C346A124}" destId="{5880B587-FB06-4C7A-827F-8351893D3D53}" srcOrd="0" destOrd="0" presId="urn:microsoft.com/office/officeart/2005/8/layout/hList1"/>
    <dgm:cxn modelId="{37C69B76-62AC-463B-ADFA-EB827C5BC98B}" type="presParOf" srcId="{6BF4BE08-9CE8-4259-8392-FEE7C346A124}" destId="{2498AA4A-E00E-41BE-9203-5A19D4410CD7}" srcOrd="1" destOrd="0" presId="urn:microsoft.com/office/officeart/2005/8/layout/hList1"/>
  </dgm:cxnLst>
  <dgm:bg>
    <a:noFill/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F20C37-1725-4FB4-8C5A-DDF91FC83702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C6919ED-35D5-49A3-8D93-4357B14F2BFB}">
      <dgm:prSet phldrT="[Text]"/>
      <dgm:spPr/>
      <dgm:t>
        <a:bodyPr/>
        <a:lstStyle/>
        <a:p>
          <a:r>
            <a:rPr lang="en-US" b="1" dirty="0"/>
            <a:t>Divide Sectors</a:t>
          </a:r>
        </a:p>
      </dgm:t>
    </dgm:pt>
    <dgm:pt modelId="{B86C95B0-D0BF-4454-AA1D-54D776C9F64D}" type="parTrans" cxnId="{BC0694E1-17E2-4FA6-82A8-2620FBAB9F77}">
      <dgm:prSet/>
      <dgm:spPr/>
      <dgm:t>
        <a:bodyPr/>
        <a:lstStyle/>
        <a:p>
          <a:endParaRPr lang="en-US"/>
        </a:p>
      </dgm:t>
    </dgm:pt>
    <dgm:pt modelId="{A5AC0367-D829-438B-959D-EA73367F5B2F}" type="sibTrans" cxnId="{BC0694E1-17E2-4FA6-82A8-2620FBAB9F77}">
      <dgm:prSet/>
      <dgm:spPr/>
      <dgm:t>
        <a:bodyPr/>
        <a:lstStyle/>
        <a:p>
          <a:endParaRPr lang="en-US"/>
        </a:p>
      </dgm:t>
    </dgm:pt>
    <dgm:pt modelId="{5C9390D1-8702-4D45-BC36-BAA0E68D2BCC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  Our team divides the S&amp;P 500 amongst ourselves so that every analyst is covering at least 2 sectors</a:t>
          </a:r>
        </a:p>
      </dgm:t>
    </dgm:pt>
    <dgm:pt modelId="{E3633F96-41CE-439C-B134-9309F5657574}" type="parTrans" cxnId="{D9D3D3B5-2569-476B-8C81-8D3811EBC012}">
      <dgm:prSet/>
      <dgm:spPr/>
      <dgm:t>
        <a:bodyPr/>
        <a:lstStyle/>
        <a:p>
          <a:endParaRPr lang="en-US"/>
        </a:p>
      </dgm:t>
    </dgm:pt>
    <dgm:pt modelId="{202E94F0-8324-4983-89B4-0CC3FFC6CCEC}" type="sibTrans" cxnId="{D9D3D3B5-2569-476B-8C81-8D3811EBC012}">
      <dgm:prSet/>
      <dgm:spPr/>
      <dgm:t>
        <a:bodyPr/>
        <a:lstStyle/>
        <a:p>
          <a:endParaRPr lang="en-US"/>
        </a:p>
      </dgm:t>
    </dgm:pt>
    <dgm:pt modelId="{10D183A4-35C4-41BD-A16B-2A9BFE0B3465}">
      <dgm:prSet phldrT="[Text]"/>
      <dgm:spPr/>
      <dgm:t>
        <a:bodyPr/>
        <a:lstStyle/>
        <a:p>
          <a:r>
            <a:rPr lang="en-US" b="1" dirty="0"/>
            <a:t>Research &amp; Pitch</a:t>
          </a:r>
        </a:p>
      </dgm:t>
    </dgm:pt>
    <dgm:pt modelId="{76066128-7E95-412B-A83B-4FF7EA7A408D}" type="parTrans" cxnId="{9E9BDD3B-8A89-426E-9338-3DB06D6FB9B1}">
      <dgm:prSet/>
      <dgm:spPr/>
      <dgm:t>
        <a:bodyPr/>
        <a:lstStyle/>
        <a:p>
          <a:endParaRPr lang="en-US"/>
        </a:p>
      </dgm:t>
    </dgm:pt>
    <dgm:pt modelId="{E73A6879-0E10-41DF-919A-E278D71DBC87}" type="sibTrans" cxnId="{9E9BDD3B-8A89-426E-9338-3DB06D6FB9B1}">
      <dgm:prSet/>
      <dgm:spPr/>
      <dgm:t>
        <a:bodyPr/>
        <a:lstStyle/>
        <a:p>
          <a:endParaRPr lang="en-US"/>
        </a:p>
      </dgm:t>
    </dgm:pt>
    <dgm:pt modelId="{1B611D25-E57B-4F5B-AEFD-F831F6615D6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  Analysts are tasked with using quantitative and qualitative criteria to find strong investment opportunities and prepare a short report and slide deck explaining their reasoning for the investment</a:t>
          </a:r>
        </a:p>
      </dgm:t>
    </dgm:pt>
    <dgm:pt modelId="{98F44743-DB53-4720-8A8E-7A2A9AB575D8}" type="parTrans" cxnId="{BF32D846-3345-4A22-B402-A4C13BD3C577}">
      <dgm:prSet/>
      <dgm:spPr/>
      <dgm:t>
        <a:bodyPr/>
        <a:lstStyle/>
        <a:p>
          <a:endParaRPr lang="en-US"/>
        </a:p>
      </dgm:t>
    </dgm:pt>
    <dgm:pt modelId="{52B55A24-9EEA-4EE5-96E4-BE77C2823171}" type="sibTrans" cxnId="{BF32D846-3345-4A22-B402-A4C13BD3C577}">
      <dgm:prSet/>
      <dgm:spPr/>
      <dgm:t>
        <a:bodyPr/>
        <a:lstStyle/>
        <a:p>
          <a:endParaRPr lang="en-US"/>
        </a:p>
      </dgm:t>
    </dgm:pt>
    <dgm:pt modelId="{EEC942CC-5365-44C7-9E4E-1F3A1C2F249F}">
      <dgm:prSet phldrT="[Text]"/>
      <dgm:spPr/>
      <dgm:t>
        <a:bodyPr/>
        <a:lstStyle/>
        <a:p>
          <a:r>
            <a:rPr lang="en-US" b="1" dirty="0"/>
            <a:t>Vote</a:t>
          </a:r>
        </a:p>
      </dgm:t>
    </dgm:pt>
    <dgm:pt modelId="{5B6F8106-CB3D-459B-9677-C38D4BAF7B17}" type="parTrans" cxnId="{AF91063F-B729-4A57-AA51-2246E6D61AD0}">
      <dgm:prSet/>
      <dgm:spPr/>
      <dgm:t>
        <a:bodyPr/>
        <a:lstStyle/>
        <a:p>
          <a:endParaRPr lang="en-US"/>
        </a:p>
      </dgm:t>
    </dgm:pt>
    <dgm:pt modelId="{E32719E1-FC89-4687-B40F-A0B2A9DAC2EF}" type="sibTrans" cxnId="{AF91063F-B729-4A57-AA51-2246E6D61AD0}">
      <dgm:prSet/>
      <dgm:spPr/>
      <dgm:t>
        <a:bodyPr/>
        <a:lstStyle/>
        <a:p>
          <a:endParaRPr lang="en-US"/>
        </a:p>
      </dgm:t>
    </dgm:pt>
    <dgm:pt modelId="{C7CDF72E-C545-4E1C-8743-6EE7114F133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  For an investment with 9/9 favorable votes, 100% of the proposed position size will be allocated</a:t>
          </a:r>
        </a:p>
      </dgm:t>
    </dgm:pt>
    <dgm:pt modelId="{9A09736F-D2DC-4B00-855D-E879D716D937}" type="parTrans" cxnId="{6EE953BA-7DF9-4772-883A-EB737F15AAB2}">
      <dgm:prSet/>
      <dgm:spPr/>
      <dgm:t>
        <a:bodyPr/>
        <a:lstStyle/>
        <a:p>
          <a:endParaRPr lang="en-US"/>
        </a:p>
      </dgm:t>
    </dgm:pt>
    <dgm:pt modelId="{6606D181-651A-4B54-8737-F30D3B859AC7}" type="sibTrans" cxnId="{6EE953BA-7DF9-4772-883A-EB737F15AAB2}">
      <dgm:prSet/>
      <dgm:spPr/>
      <dgm:t>
        <a:bodyPr/>
        <a:lstStyle/>
        <a:p>
          <a:endParaRPr lang="en-US"/>
        </a:p>
      </dgm:t>
    </dgm:pt>
    <dgm:pt modelId="{049F5BBD-0B17-45F2-9A13-7F96911A1465}">
      <dgm:prSet/>
      <dgm:spPr/>
      <dgm:t>
        <a:bodyPr/>
        <a:lstStyle/>
        <a:p>
          <a:r>
            <a:rPr lang="en-US" b="1" dirty="0"/>
            <a:t>Follow-up</a:t>
          </a:r>
        </a:p>
      </dgm:t>
    </dgm:pt>
    <dgm:pt modelId="{51FA966C-1DED-4337-AA18-9C065B2F83AA}" type="parTrans" cxnId="{D2CD48CA-27DD-4C28-BB23-F7F018770717}">
      <dgm:prSet/>
      <dgm:spPr/>
      <dgm:t>
        <a:bodyPr/>
        <a:lstStyle/>
        <a:p>
          <a:endParaRPr lang="en-US"/>
        </a:p>
      </dgm:t>
    </dgm:pt>
    <dgm:pt modelId="{FEA6093C-C5D3-4366-8AE5-EFEFFB85CD76}" type="sibTrans" cxnId="{D2CD48CA-27DD-4C28-BB23-F7F018770717}">
      <dgm:prSet/>
      <dgm:spPr/>
      <dgm:t>
        <a:bodyPr/>
        <a:lstStyle/>
        <a:p>
          <a:endParaRPr lang="en-US"/>
        </a:p>
      </dgm:t>
    </dgm:pt>
    <dgm:pt modelId="{521FCE8B-C65F-4DFC-8230-4C0ADE27EBC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  Closely follow up with information relevant to our investments and input variables in our models</a:t>
          </a:r>
        </a:p>
      </dgm:t>
    </dgm:pt>
    <dgm:pt modelId="{50200F2F-FB83-4F63-A403-C03B72326511}" type="parTrans" cxnId="{222CF5E8-494D-44EB-8EDD-6D2D48986723}">
      <dgm:prSet/>
      <dgm:spPr/>
      <dgm:t>
        <a:bodyPr/>
        <a:lstStyle/>
        <a:p>
          <a:endParaRPr lang="en-US"/>
        </a:p>
      </dgm:t>
    </dgm:pt>
    <dgm:pt modelId="{681913DC-9BFC-44AF-9836-E02AFCB2D79B}" type="sibTrans" cxnId="{222CF5E8-494D-44EB-8EDD-6D2D48986723}">
      <dgm:prSet/>
      <dgm:spPr/>
      <dgm:t>
        <a:bodyPr/>
        <a:lstStyle/>
        <a:p>
          <a:endParaRPr lang="en-US"/>
        </a:p>
      </dgm:t>
    </dgm:pt>
    <dgm:pt modelId="{9ADBD19B-5C5A-4ADE-BBB7-24E43F58632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  For 8/9 favorable votes, 90% of the proposed position size will be allocated</a:t>
          </a:r>
        </a:p>
      </dgm:t>
    </dgm:pt>
    <dgm:pt modelId="{684ECAFA-AF6C-498A-ABD1-7F0D2D6141A1}" type="parTrans" cxnId="{1BBB39C2-9FB5-4615-9C1C-0D485B76B742}">
      <dgm:prSet/>
      <dgm:spPr/>
      <dgm:t>
        <a:bodyPr/>
        <a:lstStyle/>
        <a:p>
          <a:endParaRPr lang="en-US"/>
        </a:p>
      </dgm:t>
    </dgm:pt>
    <dgm:pt modelId="{FC4886F1-F7DF-4CE1-80ED-699BEE265DDB}" type="sibTrans" cxnId="{1BBB39C2-9FB5-4615-9C1C-0D485B76B742}">
      <dgm:prSet/>
      <dgm:spPr/>
      <dgm:t>
        <a:bodyPr/>
        <a:lstStyle/>
        <a:p>
          <a:endParaRPr lang="en-US"/>
        </a:p>
      </dgm:t>
    </dgm:pt>
    <dgm:pt modelId="{B001024E-A5F5-4776-9D90-353727967BD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  For 7/9 favorable votes, 80% of the proposed position size will be allocated</a:t>
          </a:r>
        </a:p>
      </dgm:t>
    </dgm:pt>
    <dgm:pt modelId="{7BD67DB0-C5EA-4D0F-95A4-CB2CE0A28DC8}" type="parTrans" cxnId="{EF4FA35A-D12C-4774-8C5D-F7D0121A0A1B}">
      <dgm:prSet/>
      <dgm:spPr/>
      <dgm:t>
        <a:bodyPr/>
        <a:lstStyle/>
        <a:p>
          <a:endParaRPr lang="en-US"/>
        </a:p>
      </dgm:t>
    </dgm:pt>
    <dgm:pt modelId="{8BFCB953-E92B-48FE-B954-CE708AAB4B52}" type="sibTrans" cxnId="{EF4FA35A-D12C-4774-8C5D-F7D0121A0A1B}">
      <dgm:prSet/>
      <dgm:spPr/>
      <dgm:t>
        <a:bodyPr/>
        <a:lstStyle/>
        <a:p>
          <a:endParaRPr lang="en-US"/>
        </a:p>
      </dgm:t>
    </dgm:pt>
    <dgm:pt modelId="{79B7DBDE-B6AC-4854-BF29-AF1BCD3E478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  Adjust our position size based on new information</a:t>
          </a:r>
        </a:p>
      </dgm:t>
    </dgm:pt>
    <dgm:pt modelId="{E45012AA-2AA7-4B65-97E9-69FBD352B641}" type="parTrans" cxnId="{60E7B365-A328-47A9-948D-7594580883DD}">
      <dgm:prSet/>
      <dgm:spPr/>
      <dgm:t>
        <a:bodyPr/>
        <a:lstStyle/>
        <a:p>
          <a:endParaRPr lang="en-US"/>
        </a:p>
      </dgm:t>
    </dgm:pt>
    <dgm:pt modelId="{D48B1D36-6739-4C33-851F-2288400AF601}" type="sibTrans" cxnId="{60E7B365-A328-47A9-948D-7594580883DD}">
      <dgm:prSet/>
      <dgm:spPr/>
      <dgm:t>
        <a:bodyPr/>
        <a:lstStyle/>
        <a:p>
          <a:endParaRPr lang="en-US"/>
        </a:p>
      </dgm:t>
    </dgm:pt>
    <dgm:pt modelId="{131ADC17-B42B-4D09-909B-537D02DAFE57}" type="pres">
      <dgm:prSet presAssocID="{E5F20C37-1725-4FB4-8C5A-DDF91FC8370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665326-23ED-4C33-A4B3-C1BFB56AC588}" type="pres">
      <dgm:prSet presAssocID="{BC6919ED-35D5-49A3-8D93-4357B14F2BFB}" presName="composite" presStyleCnt="0"/>
      <dgm:spPr/>
    </dgm:pt>
    <dgm:pt modelId="{4F97C667-22AE-4BAC-9D26-0CE27BFAD043}" type="pres">
      <dgm:prSet presAssocID="{BC6919ED-35D5-49A3-8D93-4357B14F2BF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B6A64-8362-42E7-A9AE-65781A27E523}" type="pres">
      <dgm:prSet presAssocID="{BC6919ED-35D5-49A3-8D93-4357B14F2BF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3FB70-343E-4381-A9AA-FBA8048E465F}" type="pres">
      <dgm:prSet presAssocID="{A5AC0367-D829-438B-959D-EA73367F5B2F}" presName="sp" presStyleCnt="0"/>
      <dgm:spPr/>
    </dgm:pt>
    <dgm:pt modelId="{C408BEE9-7CDD-4A00-ADEB-33C9C07AE9D9}" type="pres">
      <dgm:prSet presAssocID="{10D183A4-35C4-41BD-A16B-2A9BFE0B3465}" presName="composite" presStyleCnt="0"/>
      <dgm:spPr/>
    </dgm:pt>
    <dgm:pt modelId="{BE6ED7F1-65D0-4EA1-94D4-996B7848150C}" type="pres">
      <dgm:prSet presAssocID="{10D183A4-35C4-41BD-A16B-2A9BFE0B346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D4340-B4D0-429C-A0A4-46E337DED026}" type="pres">
      <dgm:prSet presAssocID="{10D183A4-35C4-41BD-A16B-2A9BFE0B346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EDE8B1-607F-4383-9B1B-59255EA4CB32}" type="pres">
      <dgm:prSet presAssocID="{E73A6879-0E10-41DF-919A-E278D71DBC87}" presName="sp" presStyleCnt="0"/>
      <dgm:spPr/>
    </dgm:pt>
    <dgm:pt modelId="{0F3AFF48-D853-4B3D-9899-B34C432409FA}" type="pres">
      <dgm:prSet presAssocID="{EEC942CC-5365-44C7-9E4E-1F3A1C2F249F}" presName="composite" presStyleCnt="0"/>
      <dgm:spPr/>
    </dgm:pt>
    <dgm:pt modelId="{2E789BC6-821D-4F3D-9561-D5F397C89379}" type="pres">
      <dgm:prSet presAssocID="{EEC942CC-5365-44C7-9E4E-1F3A1C2F249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C87E0-8F28-4284-A287-D9B432F403E9}" type="pres">
      <dgm:prSet presAssocID="{EEC942CC-5365-44C7-9E4E-1F3A1C2F249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B5F0D-059F-4DFB-AC2B-2E1889AB3CD4}" type="pres">
      <dgm:prSet presAssocID="{E32719E1-FC89-4687-B40F-A0B2A9DAC2EF}" presName="sp" presStyleCnt="0"/>
      <dgm:spPr/>
    </dgm:pt>
    <dgm:pt modelId="{FFD84E75-7C28-46F6-84EF-3764E83D1C9D}" type="pres">
      <dgm:prSet presAssocID="{049F5BBD-0B17-45F2-9A13-7F96911A1465}" presName="composite" presStyleCnt="0"/>
      <dgm:spPr/>
    </dgm:pt>
    <dgm:pt modelId="{625904F0-2C02-4D6F-A041-14B39CC463FE}" type="pres">
      <dgm:prSet presAssocID="{049F5BBD-0B17-45F2-9A13-7F96911A146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AD235-36E6-424B-BA98-61066F7F1394}" type="pres">
      <dgm:prSet presAssocID="{049F5BBD-0B17-45F2-9A13-7F96911A146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54A8FB-D288-46C1-BE02-C7C0B97362FB}" type="presOf" srcId="{BC6919ED-35D5-49A3-8D93-4357B14F2BFB}" destId="{4F97C667-22AE-4BAC-9D26-0CE27BFAD043}" srcOrd="0" destOrd="0" presId="urn:microsoft.com/office/officeart/2005/8/layout/chevron2"/>
    <dgm:cxn modelId="{9E9BDD3B-8A89-426E-9338-3DB06D6FB9B1}" srcId="{E5F20C37-1725-4FB4-8C5A-DDF91FC83702}" destId="{10D183A4-35C4-41BD-A16B-2A9BFE0B3465}" srcOrd="1" destOrd="0" parTransId="{76066128-7E95-412B-A83B-4FF7EA7A408D}" sibTransId="{E73A6879-0E10-41DF-919A-E278D71DBC87}"/>
    <dgm:cxn modelId="{AF91063F-B729-4A57-AA51-2246E6D61AD0}" srcId="{E5F20C37-1725-4FB4-8C5A-DDF91FC83702}" destId="{EEC942CC-5365-44C7-9E4E-1F3A1C2F249F}" srcOrd="2" destOrd="0" parTransId="{5B6F8106-CB3D-459B-9677-C38D4BAF7B17}" sibTransId="{E32719E1-FC89-4687-B40F-A0B2A9DAC2EF}"/>
    <dgm:cxn modelId="{C01B9C9C-778C-4055-828B-41B01AEBAFBB}" type="presOf" srcId="{1B611D25-E57B-4F5B-AEFD-F831F6615D6F}" destId="{DBFD4340-B4D0-429C-A0A4-46E337DED026}" srcOrd="0" destOrd="0" presId="urn:microsoft.com/office/officeart/2005/8/layout/chevron2"/>
    <dgm:cxn modelId="{D2E36A02-5D84-4577-90DC-9476ECB27A11}" type="presOf" srcId="{9ADBD19B-5C5A-4ADE-BBB7-24E43F586327}" destId="{54EC87E0-8F28-4284-A287-D9B432F403E9}" srcOrd="0" destOrd="1" presId="urn:microsoft.com/office/officeart/2005/8/layout/chevron2"/>
    <dgm:cxn modelId="{F281CC20-629E-43E0-ADC3-DFBC9E3FCF16}" type="presOf" srcId="{10D183A4-35C4-41BD-A16B-2A9BFE0B3465}" destId="{BE6ED7F1-65D0-4EA1-94D4-996B7848150C}" srcOrd="0" destOrd="0" presId="urn:microsoft.com/office/officeart/2005/8/layout/chevron2"/>
    <dgm:cxn modelId="{1BBB39C2-9FB5-4615-9C1C-0D485B76B742}" srcId="{EEC942CC-5365-44C7-9E4E-1F3A1C2F249F}" destId="{9ADBD19B-5C5A-4ADE-BBB7-24E43F586327}" srcOrd="1" destOrd="0" parTransId="{684ECAFA-AF6C-498A-ABD1-7F0D2D6141A1}" sibTransId="{FC4886F1-F7DF-4CE1-80ED-699BEE265DDB}"/>
    <dgm:cxn modelId="{CEEF5B46-5189-4AF6-A358-EC277208AB28}" type="presOf" srcId="{C7CDF72E-C545-4E1C-8743-6EE7114F1335}" destId="{54EC87E0-8F28-4284-A287-D9B432F403E9}" srcOrd="0" destOrd="0" presId="urn:microsoft.com/office/officeart/2005/8/layout/chevron2"/>
    <dgm:cxn modelId="{D2CD48CA-27DD-4C28-BB23-F7F018770717}" srcId="{E5F20C37-1725-4FB4-8C5A-DDF91FC83702}" destId="{049F5BBD-0B17-45F2-9A13-7F96911A1465}" srcOrd="3" destOrd="0" parTransId="{51FA966C-1DED-4337-AA18-9C065B2F83AA}" sibTransId="{FEA6093C-C5D3-4366-8AE5-EFEFFB85CD76}"/>
    <dgm:cxn modelId="{EF4FA35A-D12C-4774-8C5D-F7D0121A0A1B}" srcId="{EEC942CC-5365-44C7-9E4E-1F3A1C2F249F}" destId="{B001024E-A5F5-4776-9D90-353727967BDD}" srcOrd="2" destOrd="0" parTransId="{7BD67DB0-C5EA-4D0F-95A4-CB2CE0A28DC8}" sibTransId="{8BFCB953-E92B-48FE-B954-CE708AAB4B52}"/>
    <dgm:cxn modelId="{10B67985-A092-4040-9534-FDEC4A8AE7DD}" type="presOf" srcId="{E5F20C37-1725-4FB4-8C5A-DDF91FC83702}" destId="{131ADC17-B42B-4D09-909B-537D02DAFE57}" srcOrd="0" destOrd="0" presId="urn:microsoft.com/office/officeart/2005/8/layout/chevron2"/>
    <dgm:cxn modelId="{D9D3D3B5-2569-476B-8C81-8D3811EBC012}" srcId="{BC6919ED-35D5-49A3-8D93-4357B14F2BFB}" destId="{5C9390D1-8702-4D45-BC36-BAA0E68D2BCC}" srcOrd="0" destOrd="0" parTransId="{E3633F96-41CE-439C-B134-9309F5657574}" sibTransId="{202E94F0-8324-4983-89B4-0CC3FFC6CCEC}"/>
    <dgm:cxn modelId="{60E7B365-A328-47A9-948D-7594580883DD}" srcId="{049F5BBD-0B17-45F2-9A13-7F96911A1465}" destId="{79B7DBDE-B6AC-4854-BF29-AF1BCD3E4785}" srcOrd="1" destOrd="0" parTransId="{E45012AA-2AA7-4B65-97E9-69FBD352B641}" sibTransId="{D48B1D36-6739-4C33-851F-2288400AF601}"/>
    <dgm:cxn modelId="{0678FEBF-FB8A-4C75-B006-F64B1EA55272}" type="presOf" srcId="{5C9390D1-8702-4D45-BC36-BAA0E68D2BCC}" destId="{E01B6A64-8362-42E7-A9AE-65781A27E523}" srcOrd="0" destOrd="0" presId="urn:microsoft.com/office/officeart/2005/8/layout/chevron2"/>
    <dgm:cxn modelId="{6EE953BA-7DF9-4772-883A-EB737F15AAB2}" srcId="{EEC942CC-5365-44C7-9E4E-1F3A1C2F249F}" destId="{C7CDF72E-C545-4E1C-8743-6EE7114F1335}" srcOrd="0" destOrd="0" parTransId="{9A09736F-D2DC-4B00-855D-E879D716D937}" sibTransId="{6606D181-651A-4B54-8737-F30D3B859AC7}"/>
    <dgm:cxn modelId="{7F26824E-5B9A-4523-83F9-4F3DC70B0050}" type="presOf" srcId="{79B7DBDE-B6AC-4854-BF29-AF1BCD3E4785}" destId="{1F5AD235-36E6-424B-BA98-61066F7F1394}" srcOrd="0" destOrd="1" presId="urn:microsoft.com/office/officeart/2005/8/layout/chevron2"/>
    <dgm:cxn modelId="{BF32D846-3345-4A22-B402-A4C13BD3C577}" srcId="{10D183A4-35C4-41BD-A16B-2A9BFE0B3465}" destId="{1B611D25-E57B-4F5B-AEFD-F831F6615D6F}" srcOrd="0" destOrd="0" parTransId="{98F44743-DB53-4720-8A8E-7A2A9AB575D8}" sibTransId="{52B55A24-9EEA-4EE5-96E4-BE77C2823171}"/>
    <dgm:cxn modelId="{3971CCE4-1D8D-44A4-8199-5A93A2713A25}" type="presOf" srcId="{B001024E-A5F5-4776-9D90-353727967BDD}" destId="{54EC87E0-8F28-4284-A287-D9B432F403E9}" srcOrd="0" destOrd="2" presId="urn:microsoft.com/office/officeart/2005/8/layout/chevron2"/>
    <dgm:cxn modelId="{222CF5E8-494D-44EB-8EDD-6D2D48986723}" srcId="{049F5BBD-0B17-45F2-9A13-7F96911A1465}" destId="{521FCE8B-C65F-4DFC-8230-4C0ADE27EBC1}" srcOrd="0" destOrd="0" parTransId="{50200F2F-FB83-4F63-A403-C03B72326511}" sibTransId="{681913DC-9BFC-44AF-9836-E02AFCB2D79B}"/>
    <dgm:cxn modelId="{65B94A50-CEC7-42F1-BB4E-0B7FFB4E49FF}" type="presOf" srcId="{521FCE8B-C65F-4DFC-8230-4C0ADE27EBC1}" destId="{1F5AD235-36E6-424B-BA98-61066F7F1394}" srcOrd="0" destOrd="0" presId="urn:microsoft.com/office/officeart/2005/8/layout/chevron2"/>
    <dgm:cxn modelId="{1F00F07A-7F27-4191-B351-FA5A18E853A7}" type="presOf" srcId="{EEC942CC-5365-44C7-9E4E-1F3A1C2F249F}" destId="{2E789BC6-821D-4F3D-9561-D5F397C89379}" srcOrd="0" destOrd="0" presId="urn:microsoft.com/office/officeart/2005/8/layout/chevron2"/>
    <dgm:cxn modelId="{BC0694E1-17E2-4FA6-82A8-2620FBAB9F77}" srcId="{E5F20C37-1725-4FB4-8C5A-DDF91FC83702}" destId="{BC6919ED-35D5-49A3-8D93-4357B14F2BFB}" srcOrd="0" destOrd="0" parTransId="{B86C95B0-D0BF-4454-AA1D-54D776C9F64D}" sibTransId="{A5AC0367-D829-438B-959D-EA73367F5B2F}"/>
    <dgm:cxn modelId="{7B20D2F3-3CF2-44C7-9482-F389053E905B}" type="presOf" srcId="{049F5BBD-0B17-45F2-9A13-7F96911A1465}" destId="{625904F0-2C02-4D6F-A041-14B39CC463FE}" srcOrd="0" destOrd="0" presId="urn:microsoft.com/office/officeart/2005/8/layout/chevron2"/>
    <dgm:cxn modelId="{4D17F569-3720-47E3-A983-3DE2839ECAB0}" type="presParOf" srcId="{131ADC17-B42B-4D09-909B-537D02DAFE57}" destId="{BB665326-23ED-4C33-A4B3-C1BFB56AC588}" srcOrd="0" destOrd="0" presId="urn:microsoft.com/office/officeart/2005/8/layout/chevron2"/>
    <dgm:cxn modelId="{9E3FC699-19F8-4664-AFF9-46B67E8A71C7}" type="presParOf" srcId="{BB665326-23ED-4C33-A4B3-C1BFB56AC588}" destId="{4F97C667-22AE-4BAC-9D26-0CE27BFAD043}" srcOrd="0" destOrd="0" presId="urn:microsoft.com/office/officeart/2005/8/layout/chevron2"/>
    <dgm:cxn modelId="{DB749233-557A-46CD-8F9B-21D4312F9A63}" type="presParOf" srcId="{BB665326-23ED-4C33-A4B3-C1BFB56AC588}" destId="{E01B6A64-8362-42E7-A9AE-65781A27E523}" srcOrd="1" destOrd="0" presId="urn:microsoft.com/office/officeart/2005/8/layout/chevron2"/>
    <dgm:cxn modelId="{DFBD05C5-165B-4261-8961-302A29200984}" type="presParOf" srcId="{131ADC17-B42B-4D09-909B-537D02DAFE57}" destId="{4DA3FB70-343E-4381-A9AA-FBA8048E465F}" srcOrd="1" destOrd="0" presId="urn:microsoft.com/office/officeart/2005/8/layout/chevron2"/>
    <dgm:cxn modelId="{B662E225-36E1-40A5-8A63-404802EFAFE8}" type="presParOf" srcId="{131ADC17-B42B-4D09-909B-537D02DAFE57}" destId="{C408BEE9-7CDD-4A00-ADEB-33C9C07AE9D9}" srcOrd="2" destOrd="0" presId="urn:microsoft.com/office/officeart/2005/8/layout/chevron2"/>
    <dgm:cxn modelId="{A820DBF3-12D1-4ADC-BD3D-AC812B9EAE7D}" type="presParOf" srcId="{C408BEE9-7CDD-4A00-ADEB-33C9C07AE9D9}" destId="{BE6ED7F1-65D0-4EA1-94D4-996B7848150C}" srcOrd="0" destOrd="0" presId="urn:microsoft.com/office/officeart/2005/8/layout/chevron2"/>
    <dgm:cxn modelId="{336F04FC-0852-4DA2-9B77-8FA317F957FB}" type="presParOf" srcId="{C408BEE9-7CDD-4A00-ADEB-33C9C07AE9D9}" destId="{DBFD4340-B4D0-429C-A0A4-46E337DED026}" srcOrd="1" destOrd="0" presId="urn:microsoft.com/office/officeart/2005/8/layout/chevron2"/>
    <dgm:cxn modelId="{5EF291C0-0232-4C70-92D7-40F98628FF07}" type="presParOf" srcId="{131ADC17-B42B-4D09-909B-537D02DAFE57}" destId="{E2EDE8B1-607F-4383-9B1B-59255EA4CB32}" srcOrd="3" destOrd="0" presId="urn:microsoft.com/office/officeart/2005/8/layout/chevron2"/>
    <dgm:cxn modelId="{E8D43CA5-3F23-4146-A53E-D3C7BFFAD546}" type="presParOf" srcId="{131ADC17-B42B-4D09-909B-537D02DAFE57}" destId="{0F3AFF48-D853-4B3D-9899-B34C432409FA}" srcOrd="4" destOrd="0" presId="urn:microsoft.com/office/officeart/2005/8/layout/chevron2"/>
    <dgm:cxn modelId="{81283167-A444-4995-AB36-0B9DFFCC18C5}" type="presParOf" srcId="{0F3AFF48-D853-4B3D-9899-B34C432409FA}" destId="{2E789BC6-821D-4F3D-9561-D5F397C89379}" srcOrd="0" destOrd="0" presId="urn:microsoft.com/office/officeart/2005/8/layout/chevron2"/>
    <dgm:cxn modelId="{D589DDBD-9A21-41A5-A1BA-D4047737BDFF}" type="presParOf" srcId="{0F3AFF48-D853-4B3D-9899-B34C432409FA}" destId="{54EC87E0-8F28-4284-A287-D9B432F403E9}" srcOrd="1" destOrd="0" presId="urn:microsoft.com/office/officeart/2005/8/layout/chevron2"/>
    <dgm:cxn modelId="{408BE313-85B9-48FF-94AA-1BCCECD45570}" type="presParOf" srcId="{131ADC17-B42B-4D09-909B-537D02DAFE57}" destId="{E38B5F0D-059F-4DFB-AC2B-2E1889AB3CD4}" srcOrd="5" destOrd="0" presId="urn:microsoft.com/office/officeart/2005/8/layout/chevron2"/>
    <dgm:cxn modelId="{2FCE72A0-2C66-409E-9956-831C3803668C}" type="presParOf" srcId="{131ADC17-B42B-4D09-909B-537D02DAFE57}" destId="{FFD84E75-7C28-46F6-84EF-3764E83D1C9D}" srcOrd="6" destOrd="0" presId="urn:microsoft.com/office/officeart/2005/8/layout/chevron2"/>
    <dgm:cxn modelId="{F0AF1D85-EA9D-4280-B364-0E6D8CB3CC9C}" type="presParOf" srcId="{FFD84E75-7C28-46F6-84EF-3764E83D1C9D}" destId="{625904F0-2C02-4D6F-A041-14B39CC463FE}" srcOrd="0" destOrd="0" presId="urn:microsoft.com/office/officeart/2005/8/layout/chevron2"/>
    <dgm:cxn modelId="{7BFB2E28-F13E-4158-BCC3-224E65B271B9}" type="presParOf" srcId="{FFD84E75-7C28-46F6-84EF-3764E83D1C9D}" destId="{1F5AD235-36E6-424B-BA98-61066F7F139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45D641DD-4D1B-407B-B24D-56EF33BC6D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53010A6-7BB7-44C7-BD90-3BF0D7F38A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05BAF-A952-4464-B73B-1FA1B73F6E4C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1066FE-B34C-4DA3-B1CA-C34B09CCBF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9AEDBAD-FB04-4F9E-8F8D-611A7778F3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138D-8E47-4B99-A131-E056DFEA3A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38217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9240892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9288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0601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79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4653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300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300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0644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Portfolio: annualized standard deviation</a:t>
            </a:r>
            <a:r>
              <a:rPr lang="en-US" altLang="zh-CN" dirty="0"/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14.24%                                                    </a:t>
            </a:r>
            <a:r>
              <a:rPr lang="en-US" altLang="zh-CN" dirty="0"/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20.52%</a:t>
            </a:r>
            <a:r>
              <a:rPr lang="en-US" altLang="zh-CN" dirty="0"/>
              <a:t> (SP500)</a:t>
            </a:r>
          </a:p>
          <a:p>
            <a:pPr marL="158750" indent="0">
              <a:buNone/>
            </a:pP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               annualized return</a:t>
            </a:r>
            <a:r>
              <a:rPr lang="en-US" altLang="zh-CN" dirty="0"/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12.94%</a:t>
            </a:r>
            <a:r>
              <a:rPr lang="en-US" altLang="zh-CN" dirty="0"/>
              <a:t>                                                                         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4.80%</a:t>
            </a:r>
            <a:r>
              <a:rPr lang="en-US" altLang="zh-CN" dirty="0"/>
              <a:t> (SP500)</a:t>
            </a:r>
          </a:p>
          <a:p>
            <a:pPr marL="158750" indent="0">
              <a:buNone/>
            </a:pP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               annualized covariance</a:t>
            </a:r>
            <a:r>
              <a:rPr lang="en-US" altLang="zh-CN" dirty="0"/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2.11%</a:t>
            </a:r>
            <a:r>
              <a:rPr lang="en-US" altLang="zh-CN" dirty="0"/>
              <a:t> </a:t>
            </a:r>
          </a:p>
          <a:p>
            <a:pPr marL="158750" indent="0">
              <a:buNone/>
            </a:pP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lang="en-US" altLang="zh-CN" sz="1100" b="0" i="0" u="none" strike="noStrike" cap="none" dirty="0">
                <a:solidFill>
                  <a:srgbClr val="FF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beta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sz="1100" b="0" i="0" u="none" strike="noStrike" cap="none" dirty="0">
                <a:solidFill>
                  <a:srgbClr val="FF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0.5016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</a:p>
          <a:p>
            <a:pPr marL="158750" indent="0">
              <a:buNone/>
            </a:pP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lang="en-US" altLang="zh-CN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sharpe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ratio</a:t>
            </a:r>
            <a:r>
              <a:rPr lang="en-US" altLang="zh-CN" dirty="0"/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0.72                                                                                        </a:t>
            </a:r>
            <a:r>
              <a:rPr lang="en-US" altLang="zh-CN" dirty="0"/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0.10(SP500)</a:t>
            </a:r>
          </a:p>
          <a:p>
            <a:pPr marL="158750" indent="0">
              <a:buNone/>
            </a:pPr>
            <a:r>
              <a:rPr lang="en-US" altLang="zh-CN" dirty="0"/>
              <a:t>                </a:t>
            </a:r>
            <a:r>
              <a:rPr lang="en-US" altLang="zh-CN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treynor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ratio</a:t>
            </a:r>
            <a:r>
              <a:rPr lang="en-US" altLang="zh-CN" dirty="0"/>
              <a:t>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0.20                                                                                      </a:t>
            </a:r>
            <a:r>
              <a:rPr lang="en-US" altLang="zh-CN" dirty="0"/>
              <a:t>  </a:t>
            </a:r>
            <a:r>
              <a:rPr lang="en-US" altLang="zh-C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0.02</a:t>
            </a:r>
            <a:r>
              <a:rPr lang="en-US" altLang="zh-CN" dirty="0"/>
              <a:t>(SP500)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07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0644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1067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232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9116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48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7735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0015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336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35159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2421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0240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942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3minutes</a:t>
            </a:r>
          </a:p>
        </p:txBody>
      </p:sp>
    </p:spTree>
    <p:extLst>
      <p:ext uri="{BB962C8B-B14F-4D97-AF65-F5344CB8AC3E}">
        <p14:creationId xmlns:p14="http://schemas.microsoft.com/office/powerpoint/2010/main" val="3792507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82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83887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9915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https://www.schwab.com/resource-center/insights/content/consumer-discretionary-sector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768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cover-wallpap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315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 rot="10800000">
            <a:off x="-5554" y="2345198"/>
            <a:ext cx="9144000" cy="2743200"/>
          </a:xfrm>
          <a:prstGeom prst="rect">
            <a:avLst/>
          </a:prstGeom>
          <a:gradFill>
            <a:gsLst>
              <a:gs pos="34000">
                <a:srgbClr val="FFFFFF">
                  <a:alpha val="50000"/>
                </a:srgbClr>
              </a:gs>
              <a:gs pos="100000">
                <a:srgbClr val="FFFFFF"/>
              </a:gs>
              <a:gs pos="4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9" tIns="40819" rIns="81639" bIns="40819" anchor="ctr"/>
          <a:lstStyle/>
          <a:p>
            <a:pPr algn="ctr">
              <a:defRPr/>
            </a:pPr>
            <a:endParaRPr lang="en-US" sz="875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4889766"/>
            <a:ext cx="9144000" cy="253735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wrap="square" lIns="96424" tIns="16071" rIns="32141" bIns="16071" anchor="b">
            <a:spAutoFit/>
          </a:bodyPr>
          <a:lstStyle/>
          <a:p>
            <a:pPr marL="0" marR="0" lvl="0" indent="0" defTabSz="8163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38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black">
          <a:xfrm>
            <a:off x="3746502" y="4935751"/>
            <a:ext cx="1639888" cy="27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639" tIns="40819" rIns="81639" bIns="408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en-US" sz="1250" i="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IBM Confidential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600200"/>
            <a:ext cx="7772400" cy="1600200"/>
          </a:xfrm>
          <a:ln w="9525"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3188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noProof="0" dirty="0"/>
              <a:t>Unit Name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2914650"/>
            <a:ext cx="6400800" cy="342900"/>
          </a:xfrm>
        </p:spPr>
        <p:txBody>
          <a:bodyPr/>
          <a:lstStyle>
            <a:lvl1pPr marL="0" indent="0">
              <a:buFontTx/>
              <a:buNone/>
              <a:defRPr sz="1813" b="1">
                <a:solidFill>
                  <a:srgbClr val="777777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noProof="0" dirty="0"/>
              <a:t>Date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80587"/>
            <a:ext cx="8305800" cy="253735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  <p:txBody>
          <a:bodyPr wrap="square" lIns="96424" tIns="16071" rIns="32141" bIns="16071" anchor="b">
            <a:spAutoFit/>
          </a:bodyPr>
          <a:lstStyle/>
          <a:p>
            <a:pPr marL="0" marR="0" lvl="0" indent="0" defTabSz="8163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38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IBM SaaS </a:t>
            </a:r>
            <a:r>
              <a:rPr kumimoji="0" lang="en-US" sz="1438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Operations Review</a:t>
            </a:r>
          </a:p>
        </p:txBody>
      </p:sp>
      <p:pic>
        <p:nvPicPr>
          <p:cNvPr id="15" name="Picture 46" descr="blue-tri-color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5249" y="132511"/>
            <a:ext cx="630238" cy="19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5E6F390-950C-4F21-8E26-73AAB5AF63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0914AB4-B73C-4231-A884-3886F0104BBE}"/>
              </a:ext>
            </a:extLst>
          </p:cNvPr>
          <p:cNvGrpSpPr/>
          <p:nvPr userDrawn="1"/>
        </p:nvGrpSpPr>
        <p:grpSpPr>
          <a:xfrm>
            <a:off x="686937" y="4406943"/>
            <a:ext cx="7933899" cy="702402"/>
            <a:chOff x="686937" y="4406943"/>
            <a:chExt cx="7933899" cy="702402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2C695879-779A-4C4C-A80D-0603A080B7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992201" y="4406943"/>
              <a:ext cx="1628635" cy="70240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F91881A8-448B-4C83-8468-36B43CE81F0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86937" y="4462818"/>
              <a:ext cx="778377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78053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F3CF560-22A7-4DC0-9822-E364EE97D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77062D-2EC9-4B2E-8C69-9F0C80DC2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362-388E-4E20-84E7-5B56754715D3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632144-F032-4DD5-A385-61373AB29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CA7C97-0E6F-4F9C-A0D9-4C8FF33F7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EF40-CD0A-4040-8184-690B323815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="" xmlns:a16="http://schemas.microsoft.com/office/drawing/2014/main" id="{FBE08250-3B96-41AF-A407-F4BEA31AF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152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 Heading</a:t>
            </a:r>
          </a:p>
        </p:txBody>
      </p:sp>
    </p:spTree>
    <p:extLst>
      <p:ext uri="{BB962C8B-B14F-4D97-AF65-F5344CB8AC3E}">
        <p14:creationId xmlns:p14="http://schemas.microsoft.com/office/powerpoint/2010/main" val="12308236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362-388E-4E20-84E7-5B56754715D3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2" name="Title Placeholder 1">
            <a:extLst>
              <a:ext uri="{FF2B5EF4-FFF2-40B4-BE49-F238E27FC236}">
                <a16:creationId xmlns="" xmlns:a16="http://schemas.microsoft.com/office/drawing/2014/main" id="{77DE3B5D-55F4-4F58-A1FC-E328DB895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152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 Heading</a:t>
            </a:r>
          </a:p>
        </p:txBody>
      </p:sp>
    </p:spTree>
    <p:extLst>
      <p:ext uri="{BB962C8B-B14F-4D97-AF65-F5344CB8AC3E}">
        <p14:creationId xmlns:p14="http://schemas.microsoft.com/office/powerpoint/2010/main" val="16932930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F3CF560-22A7-4DC0-9822-E364EE97D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77062D-2EC9-4B2E-8C69-9F0C80DC2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362-388E-4E20-84E7-5B56754715D3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632144-F032-4DD5-A385-61373AB29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CA7C97-0E6F-4F9C-A0D9-4C8FF33F7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EF40-CD0A-4040-8184-690B323815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="" xmlns:a16="http://schemas.microsoft.com/office/drawing/2014/main" id="{FBE08250-3B96-41AF-A407-F4BEA31AF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152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 Heading</a:t>
            </a:r>
          </a:p>
        </p:txBody>
      </p:sp>
    </p:spTree>
    <p:extLst>
      <p:ext uri="{BB962C8B-B14F-4D97-AF65-F5344CB8AC3E}">
        <p14:creationId xmlns:p14="http://schemas.microsoft.com/office/powerpoint/2010/main" val="390180168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B154417-6AB1-4067-A31F-24CEC8E86BA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75B878D-F518-4BBA-ADAB-705C69A7073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="" xmlns:a16="http://schemas.microsoft.com/office/drawing/2014/main" id="{93E6E6F4-659F-4B16-A5BE-5DF73131F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152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 Heading</a:t>
            </a:r>
          </a:p>
        </p:txBody>
      </p:sp>
    </p:spTree>
    <p:extLst>
      <p:ext uri="{BB962C8B-B14F-4D97-AF65-F5344CB8AC3E}">
        <p14:creationId xmlns:p14="http://schemas.microsoft.com/office/powerpoint/2010/main" val="3589380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774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94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4278"/>
            <a:ext cx="4038600" cy="3394075"/>
          </a:xfrm>
        </p:spPr>
        <p:txBody>
          <a:bodyPr>
            <a:normAutofit/>
          </a:bodyPr>
          <a:lstStyle>
            <a:lvl1pPr>
              <a:defRPr sz="1500">
                <a:latin typeface="Arial"/>
                <a:cs typeface="Arial"/>
              </a:defRPr>
            </a:lvl1pPr>
            <a:lvl2pPr>
              <a:defRPr sz="1500">
                <a:latin typeface="Arial"/>
                <a:cs typeface="Arial"/>
              </a:defRPr>
            </a:lvl2pPr>
            <a:lvl3pPr>
              <a:defRPr sz="1500">
                <a:latin typeface="Arial"/>
                <a:cs typeface="Arial"/>
              </a:defRPr>
            </a:lvl3pPr>
            <a:lvl4pPr>
              <a:defRPr sz="1500">
                <a:latin typeface="Arial"/>
                <a:cs typeface="Arial"/>
              </a:defRPr>
            </a:lvl4pPr>
            <a:lvl5pPr>
              <a:defRPr sz="1500">
                <a:latin typeface="Arial"/>
                <a:cs typeface="Arial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4278"/>
            <a:ext cx="4038600" cy="3394075"/>
          </a:xfrm>
        </p:spPr>
        <p:txBody>
          <a:bodyPr/>
          <a:lstStyle>
            <a:lvl1pPr marL="0" indent="0">
              <a:buNone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35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>
            <a:normAutofit/>
          </a:bodyPr>
          <a:lstStyle>
            <a:lvl1pPr>
              <a:defRPr sz="1350">
                <a:latin typeface="Arial"/>
                <a:cs typeface="Arial"/>
              </a:defRPr>
            </a:lvl1pPr>
            <a:lvl2pPr>
              <a:defRPr sz="135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350">
                <a:latin typeface="Arial"/>
                <a:cs typeface="Arial"/>
              </a:defRPr>
            </a:lvl4pPr>
            <a:lvl5pPr>
              <a:defRPr sz="135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150938"/>
            <a:ext cx="4041775" cy="481012"/>
          </a:xfr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5" cy="2962275"/>
          </a:xfrm>
        </p:spPr>
        <p:txBody>
          <a:bodyPr>
            <a:normAutofit/>
          </a:bodyPr>
          <a:lstStyle>
            <a:lvl1pPr>
              <a:defRPr sz="1350">
                <a:latin typeface="Arial"/>
                <a:cs typeface="Arial"/>
              </a:defRPr>
            </a:lvl1pPr>
            <a:lvl2pPr>
              <a:defRPr sz="1350">
                <a:latin typeface="Arial"/>
                <a:cs typeface="Arial"/>
              </a:defRPr>
            </a:lvl2pPr>
            <a:lvl3pPr>
              <a:defRPr sz="1350">
                <a:latin typeface="Arial"/>
                <a:cs typeface="Arial"/>
              </a:defRPr>
            </a:lvl3pPr>
            <a:lvl4pPr>
              <a:defRPr sz="1350">
                <a:latin typeface="Arial"/>
                <a:cs typeface="Arial"/>
              </a:defRPr>
            </a:lvl4pPr>
            <a:lvl5pPr>
              <a:defRPr sz="135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90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73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4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  <a:lvl2pPr>
              <a:defRPr>
                <a:latin typeface="Calibri" charset="0"/>
                <a:ea typeface="Calibri" charset="0"/>
                <a:cs typeface="Calibri" charset="0"/>
              </a:defRPr>
            </a:lvl2pPr>
            <a:lvl3pPr>
              <a:defRPr>
                <a:latin typeface="Calibri" charset="0"/>
                <a:ea typeface="Calibri" charset="0"/>
                <a:cs typeface="Calibri" charset="0"/>
              </a:defRPr>
            </a:lvl3pPr>
            <a:lvl4pPr>
              <a:defRPr>
                <a:latin typeface="Calibri" charset="0"/>
                <a:ea typeface="Calibri" charset="0"/>
                <a:cs typeface="Calibri" charset="0"/>
              </a:defRPr>
            </a:lvl4pPr>
            <a:lvl5pPr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7944613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42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44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51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CA21-89C5-A040-B01E-D208A7FA3D8D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48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17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915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9"/>
            <a:ext cx="7772400" cy="112553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65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65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0938"/>
            <a:ext cx="4041775" cy="4810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951"/>
            <a:ext cx="4041775" cy="2962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23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5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85850"/>
            <a:ext cx="4267200" cy="3943350"/>
          </a:xfrm>
        </p:spPr>
        <p:txBody>
          <a:bodyPr/>
          <a:lstStyle>
            <a:lvl1pPr>
              <a:defRPr sz="2500"/>
            </a:lvl1pPr>
            <a:lvl2pPr>
              <a:defRPr sz="2125"/>
            </a:lvl2pPr>
            <a:lvl3pPr>
              <a:defRPr sz="1813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4267200" cy="3943350"/>
          </a:xfrm>
        </p:spPr>
        <p:txBody>
          <a:bodyPr/>
          <a:lstStyle>
            <a:lvl1pPr>
              <a:defRPr sz="2500"/>
            </a:lvl1pPr>
            <a:lvl2pPr>
              <a:defRPr sz="2125"/>
            </a:lvl2pPr>
            <a:lvl3pPr>
              <a:defRPr sz="1813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87135895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79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4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5"/>
            <a:ext cx="3008313" cy="35179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878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41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25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6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656F7-E2D5-EF4D-B3EB-3635D9B80BFE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19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B154417-6AB1-4067-A31F-24CEC8E86BA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75B878D-F518-4BBA-ADAB-705C69A7073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="" xmlns:a16="http://schemas.microsoft.com/office/drawing/2014/main" id="{93E6E6F4-659F-4B16-A5BE-5DF73131F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152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 Heading</a:t>
            </a:r>
          </a:p>
        </p:txBody>
      </p:sp>
    </p:spTree>
    <p:extLst>
      <p:ext uri="{BB962C8B-B14F-4D97-AF65-F5344CB8AC3E}">
        <p14:creationId xmlns:p14="http://schemas.microsoft.com/office/powerpoint/2010/main" val="35341956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77062D-2EC9-4B2E-8C69-9F0C80DC2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8C362-388E-4E20-84E7-5B56754715D3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632144-F032-4DD5-A385-61373AB29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CA7C97-0E6F-4F9C-A0D9-4C8FF33F7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9EF40-CD0A-4040-8184-690B323815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="" xmlns:a16="http://schemas.microsoft.com/office/drawing/2014/main" id="{FBE08250-3B96-41AF-A407-F4BEA31AF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447" y="1775970"/>
            <a:ext cx="5333106" cy="1591559"/>
          </a:xfrm>
          <a:prstGeom prst="rect">
            <a:avLst/>
          </a:prstGeom>
          <a:solidFill>
            <a:srgbClr val="10253F">
              <a:alpha val="8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  Heading</a:t>
            </a:r>
          </a:p>
        </p:txBody>
      </p:sp>
    </p:spTree>
    <p:extLst>
      <p:ext uri="{BB962C8B-B14F-4D97-AF65-F5344CB8AC3E}">
        <p14:creationId xmlns:p14="http://schemas.microsoft.com/office/powerpoint/2010/main" val="326456812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8194" indent="0">
              <a:buNone/>
              <a:defRPr sz="1813" b="1"/>
            </a:lvl2pPr>
            <a:lvl3pPr marL="816388" indent="0">
              <a:buNone/>
              <a:defRPr sz="1625" b="1"/>
            </a:lvl3pPr>
            <a:lvl4pPr marL="1224582" indent="0">
              <a:buNone/>
              <a:defRPr sz="1438" b="1"/>
            </a:lvl4pPr>
            <a:lvl5pPr marL="1632776" indent="0">
              <a:buNone/>
              <a:defRPr sz="1438" b="1"/>
            </a:lvl5pPr>
            <a:lvl6pPr marL="2040969" indent="0">
              <a:buNone/>
              <a:defRPr sz="1438" b="1"/>
            </a:lvl6pPr>
            <a:lvl7pPr marL="2449163" indent="0">
              <a:buNone/>
              <a:defRPr sz="1438" b="1"/>
            </a:lvl7pPr>
            <a:lvl8pPr marL="2857357" indent="0">
              <a:buNone/>
              <a:defRPr sz="1438" b="1"/>
            </a:lvl8pPr>
            <a:lvl9pPr marL="3265551" indent="0">
              <a:buNone/>
              <a:defRPr sz="14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25"/>
            </a:lvl1pPr>
            <a:lvl2pPr>
              <a:defRPr sz="1813"/>
            </a:lvl2pPr>
            <a:lvl3pPr>
              <a:defRPr sz="1625"/>
            </a:lvl3pPr>
            <a:lvl4pPr>
              <a:defRPr sz="1438"/>
            </a:lvl4pPr>
            <a:lvl5pPr>
              <a:defRPr sz="1438"/>
            </a:lvl5pPr>
            <a:lvl6pPr>
              <a:defRPr sz="1438"/>
            </a:lvl6pPr>
            <a:lvl7pPr>
              <a:defRPr sz="1438"/>
            </a:lvl7pPr>
            <a:lvl8pPr>
              <a:defRPr sz="1438"/>
            </a:lvl8pPr>
            <a:lvl9pPr>
              <a:defRPr sz="143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1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8194" indent="0">
              <a:buNone/>
              <a:defRPr sz="1813" b="1"/>
            </a:lvl2pPr>
            <a:lvl3pPr marL="816388" indent="0">
              <a:buNone/>
              <a:defRPr sz="1625" b="1"/>
            </a:lvl3pPr>
            <a:lvl4pPr marL="1224582" indent="0">
              <a:buNone/>
              <a:defRPr sz="1438" b="1"/>
            </a:lvl4pPr>
            <a:lvl5pPr marL="1632776" indent="0">
              <a:buNone/>
              <a:defRPr sz="1438" b="1"/>
            </a:lvl5pPr>
            <a:lvl6pPr marL="2040969" indent="0">
              <a:buNone/>
              <a:defRPr sz="1438" b="1"/>
            </a:lvl6pPr>
            <a:lvl7pPr marL="2449163" indent="0">
              <a:buNone/>
              <a:defRPr sz="1438" b="1"/>
            </a:lvl7pPr>
            <a:lvl8pPr marL="2857357" indent="0">
              <a:buNone/>
              <a:defRPr sz="1438" b="1"/>
            </a:lvl8pPr>
            <a:lvl9pPr marL="3265551" indent="0">
              <a:buNone/>
              <a:defRPr sz="143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125"/>
            </a:lvl1pPr>
            <a:lvl2pPr>
              <a:defRPr sz="1813"/>
            </a:lvl2pPr>
            <a:lvl3pPr>
              <a:defRPr sz="1625"/>
            </a:lvl3pPr>
            <a:lvl4pPr>
              <a:defRPr sz="1438"/>
            </a:lvl4pPr>
            <a:lvl5pPr>
              <a:defRPr sz="1438"/>
            </a:lvl5pPr>
            <a:lvl6pPr>
              <a:defRPr sz="1438"/>
            </a:lvl6pPr>
            <a:lvl7pPr>
              <a:defRPr sz="1438"/>
            </a:lvl7pPr>
            <a:lvl8pPr>
              <a:defRPr sz="1438"/>
            </a:lvl8pPr>
            <a:lvl9pPr>
              <a:defRPr sz="1438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136974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09678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84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381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413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066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9995" y="4972050"/>
            <a:ext cx="251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r">
              <a:defRPr sz="938" b="1">
                <a:solidFill>
                  <a:srgbClr val="0070C0"/>
                </a:solidFill>
                <a:latin typeface="+mn-lt"/>
                <a:cs typeface="Arial" charset="0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944262" y="120866"/>
            <a:ext cx="7239000" cy="257175"/>
          </a:xfrm>
          <a:prstGeom prst="rect">
            <a:avLst/>
          </a:prstGeom>
          <a:noFill/>
          <a:ln w="12700" algn="ctr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362" y="624789"/>
            <a:ext cx="86868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1" name="Picture 46" descr="blue-tri-color-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2000" y="153608"/>
            <a:ext cx="630238" cy="19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7994570-20B9-46A4-A23D-5BAC20FE9871}"/>
              </a:ext>
            </a:extLst>
          </p:cNvPr>
          <p:cNvGrpSpPr/>
          <p:nvPr userDrawn="1"/>
        </p:nvGrpSpPr>
        <p:grpSpPr>
          <a:xfrm>
            <a:off x="686937" y="4406943"/>
            <a:ext cx="7933899" cy="702402"/>
            <a:chOff x="686937" y="4406943"/>
            <a:chExt cx="7933899" cy="702402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4A534811-061C-456D-9306-914CE8DB99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6992201" y="4406943"/>
              <a:ext cx="1628635" cy="702402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2E484269-F147-4792-95A1-B53EC63A7D5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86937" y="4462818"/>
              <a:ext cx="778377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693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712" r:id="rId10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813" b="1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813" b="1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813" b="1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813" b="1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813" b="1">
          <a:solidFill>
            <a:schemeClr val="tx2"/>
          </a:solidFill>
          <a:latin typeface="Arial" charset="0"/>
          <a:cs typeface="Arial" charset="0"/>
        </a:defRPr>
      </a:lvl5pPr>
      <a:lvl6pPr marL="408194" algn="ctr" rtl="0" eaLnBrk="1" fontAlgn="base" hangingPunct="1">
        <a:spcBef>
          <a:spcPct val="0"/>
        </a:spcBef>
        <a:spcAft>
          <a:spcPct val="0"/>
        </a:spcAft>
        <a:defRPr sz="1813" b="1">
          <a:solidFill>
            <a:schemeClr val="tx2"/>
          </a:solidFill>
          <a:latin typeface="Arial" charset="0"/>
          <a:cs typeface="Arial" charset="0"/>
        </a:defRPr>
      </a:lvl6pPr>
      <a:lvl7pPr marL="816388" algn="ctr" rtl="0" eaLnBrk="1" fontAlgn="base" hangingPunct="1">
        <a:spcBef>
          <a:spcPct val="0"/>
        </a:spcBef>
        <a:spcAft>
          <a:spcPct val="0"/>
        </a:spcAft>
        <a:defRPr sz="1813" b="1">
          <a:solidFill>
            <a:schemeClr val="tx2"/>
          </a:solidFill>
          <a:latin typeface="Arial" charset="0"/>
          <a:cs typeface="Arial" charset="0"/>
        </a:defRPr>
      </a:lvl7pPr>
      <a:lvl8pPr marL="1224582" algn="ctr" rtl="0" eaLnBrk="1" fontAlgn="base" hangingPunct="1">
        <a:spcBef>
          <a:spcPct val="0"/>
        </a:spcBef>
        <a:spcAft>
          <a:spcPct val="0"/>
        </a:spcAft>
        <a:defRPr sz="1813" b="1">
          <a:solidFill>
            <a:schemeClr val="tx2"/>
          </a:solidFill>
          <a:latin typeface="Arial" charset="0"/>
          <a:cs typeface="Arial" charset="0"/>
        </a:defRPr>
      </a:lvl8pPr>
      <a:lvl9pPr marL="1632776" algn="ctr" rtl="0" eaLnBrk="1" fontAlgn="base" hangingPunct="1">
        <a:spcBef>
          <a:spcPct val="0"/>
        </a:spcBef>
        <a:spcAft>
          <a:spcPct val="0"/>
        </a:spcAft>
        <a:defRPr sz="1813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06146" indent="-306146" algn="l" rtl="0" eaLnBrk="1" fontAlgn="base" hangingPunct="1">
        <a:spcBef>
          <a:spcPct val="20000"/>
        </a:spcBef>
        <a:spcAft>
          <a:spcPct val="0"/>
        </a:spcAft>
        <a:buChar char="•"/>
        <a:defRPr sz="2875">
          <a:solidFill>
            <a:schemeClr val="tx1"/>
          </a:solidFill>
          <a:latin typeface="+mn-lt"/>
          <a:ea typeface="+mn-ea"/>
          <a:cs typeface="+mn-cs"/>
        </a:defRPr>
      </a:lvl1pPr>
      <a:lvl2pPr marL="663315" indent="-255121" algn="l" rtl="0" eaLnBrk="1" fontAlgn="base" hangingPunct="1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cs typeface="+mn-cs"/>
        </a:defRPr>
      </a:lvl2pPr>
      <a:lvl3pPr marL="1020485" indent="-204097" algn="l" rtl="0" eaLnBrk="1" fontAlgn="base" hangingPunct="1">
        <a:spcBef>
          <a:spcPct val="20000"/>
        </a:spcBef>
        <a:spcAft>
          <a:spcPct val="0"/>
        </a:spcAft>
        <a:buChar char="•"/>
        <a:defRPr sz="2125">
          <a:solidFill>
            <a:schemeClr val="tx1"/>
          </a:solidFill>
          <a:latin typeface="+mn-lt"/>
          <a:cs typeface="+mn-cs"/>
        </a:defRPr>
      </a:lvl3pPr>
      <a:lvl4pPr marL="1428679" indent="-204097" algn="l" rtl="0" eaLnBrk="1" fontAlgn="base" hangingPunct="1">
        <a:spcBef>
          <a:spcPct val="20000"/>
        </a:spcBef>
        <a:spcAft>
          <a:spcPct val="0"/>
        </a:spcAft>
        <a:buChar char="–"/>
        <a:defRPr sz="1813">
          <a:solidFill>
            <a:schemeClr val="tx1"/>
          </a:solidFill>
          <a:latin typeface="+mn-lt"/>
          <a:cs typeface="+mn-cs"/>
        </a:defRPr>
      </a:lvl4pPr>
      <a:lvl5pPr marL="1836873" indent="-204097" algn="l" rtl="0" eaLnBrk="1" fontAlgn="base" hangingPunct="1">
        <a:spcBef>
          <a:spcPct val="20000"/>
        </a:spcBef>
        <a:spcAft>
          <a:spcPct val="0"/>
        </a:spcAft>
        <a:buChar char="»"/>
        <a:defRPr sz="1813">
          <a:solidFill>
            <a:schemeClr val="tx1"/>
          </a:solidFill>
          <a:latin typeface="+mn-lt"/>
          <a:cs typeface="+mn-cs"/>
        </a:defRPr>
      </a:lvl5pPr>
      <a:lvl6pPr marL="2245066" indent="-204097" algn="l" rtl="0" eaLnBrk="1" fontAlgn="base" hangingPunct="1">
        <a:spcBef>
          <a:spcPct val="20000"/>
        </a:spcBef>
        <a:spcAft>
          <a:spcPct val="0"/>
        </a:spcAft>
        <a:buChar char="»"/>
        <a:defRPr sz="1813">
          <a:solidFill>
            <a:schemeClr val="tx1"/>
          </a:solidFill>
          <a:latin typeface="+mn-lt"/>
          <a:cs typeface="+mn-cs"/>
        </a:defRPr>
      </a:lvl6pPr>
      <a:lvl7pPr marL="2653260" indent="-204097" algn="l" rtl="0" eaLnBrk="1" fontAlgn="base" hangingPunct="1">
        <a:spcBef>
          <a:spcPct val="20000"/>
        </a:spcBef>
        <a:spcAft>
          <a:spcPct val="0"/>
        </a:spcAft>
        <a:buChar char="»"/>
        <a:defRPr sz="1813">
          <a:solidFill>
            <a:schemeClr val="tx1"/>
          </a:solidFill>
          <a:latin typeface="+mn-lt"/>
          <a:cs typeface="+mn-cs"/>
        </a:defRPr>
      </a:lvl7pPr>
      <a:lvl8pPr marL="3061454" indent="-204097" algn="l" rtl="0" eaLnBrk="1" fontAlgn="base" hangingPunct="1">
        <a:spcBef>
          <a:spcPct val="20000"/>
        </a:spcBef>
        <a:spcAft>
          <a:spcPct val="0"/>
        </a:spcAft>
        <a:buChar char="»"/>
        <a:defRPr sz="1813">
          <a:solidFill>
            <a:schemeClr val="tx1"/>
          </a:solidFill>
          <a:latin typeface="+mn-lt"/>
          <a:cs typeface="+mn-cs"/>
        </a:defRPr>
      </a:lvl8pPr>
      <a:lvl9pPr marL="3469648" indent="-204097" algn="l" rtl="0" eaLnBrk="1" fontAlgn="base" hangingPunct="1">
        <a:spcBef>
          <a:spcPct val="20000"/>
        </a:spcBef>
        <a:spcAft>
          <a:spcPct val="0"/>
        </a:spcAft>
        <a:buChar char="»"/>
        <a:defRPr sz="181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08194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16388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24582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32776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0969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49163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857357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265551" algn="l" defTabSz="81638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152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13FD1B5-43DC-4087-BAB4-3D41736E4AFE}"/>
              </a:ext>
            </a:extLst>
          </p:cNvPr>
          <p:cNvGrpSpPr/>
          <p:nvPr userDrawn="1"/>
        </p:nvGrpSpPr>
        <p:grpSpPr>
          <a:xfrm>
            <a:off x="686937" y="4406943"/>
            <a:ext cx="7933899" cy="702402"/>
            <a:chOff x="686937" y="4406943"/>
            <a:chExt cx="7933899" cy="702402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3046A66-E8DE-4818-B774-C0BC71DB8E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992201" y="4406943"/>
              <a:ext cx="1628635" cy="70240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0E0A00C9-8391-41F3-9586-CBF562ECCAB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686937" y="4462818"/>
              <a:ext cx="7783774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1EC6D65-C13D-4E91-A638-11BA70C01067}"/>
              </a:ext>
            </a:extLst>
          </p:cNvPr>
          <p:cNvGrpSpPr/>
          <p:nvPr userDrawn="1"/>
        </p:nvGrpSpPr>
        <p:grpSpPr>
          <a:xfrm>
            <a:off x="686937" y="4042545"/>
            <a:ext cx="8359432" cy="1103192"/>
            <a:chOff x="686937" y="4042545"/>
            <a:chExt cx="8359432" cy="1103192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32D06B53-5F48-4B7D-825C-F3FAE33771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8327231" y="4042545"/>
              <a:ext cx="719138" cy="10668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CD62D636-E60A-4838-9B1F-E35B00721C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273063" y="4553803"/>
              <a:ext cx="719138" cy="55554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4458B3CE-3D43-4C82-AF1C-27DC2F16A8DE}"/>
                </a:ext>
              </a:extLst>
            </p:cNvPr>
            <p:cNvGrpSpPr/>
            <p:nvPr userDrawn="1"/>
          </p:nvGrpSpPr>
          <p:grpSpPr>
            <a:xfrm>
              <a:off x="686937" y="4443335"/>
              <a:ext cx="7933899" cy="702402"/>
              <a:chOff x="686937" y="4443335"/>
              <a:chExt cx="7933899" cy="70240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="" xmlns:a16="http://schemas.microsoft.com/office/drawing/2014/main" id="{36DFA6E8-11F1-4C5B-857B-C843BE32A76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6992201" y="4443335"/>
                <a:ext cx="1628635" cy="702402"/>
              </a:xfrm>
              <a:prstGeom prst="rect">
                <a:avLst/>
              </a:prstGeom>
            </p:spPr>
          </p:pic>
          <p:cxnSp>
            <p:nvCxnSpPr>
              <p:cNvPr id="18" name="Straight Connector 17">
                <a:extLst>
                  <a:ext uri="{FF2B5EF4-FFF2-40B4-BE49-F238E27FC236}">
                    <a16:creationId xmlns="" xmlns:a16="http://schemas.microsoft.com/office/drawing/2014/main" id="{EBB15ACE-283F-42EB-970C-E9F1B1ADE1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H="1">
                <a:off x="686937" y="4462818"/>
                <a:ext cx="7783774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5258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71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00150"/>
          </a:xfrm>
          <a:prstGeom prst="rect">
            <a:avLst/>
          </a:prstGeom>
          <a:solidFill>
            <a:srgbClr val="100E2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4278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0CA21-89C5-A040-B01E-D208A7FA3D8D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txStyles>
    <p:titleStyle>
      <a:lvl1pPr algn="l" defTabSz="342900" rtl="0" eaLnBrk="1" latinLnBrk="0" hangingPunct="1">
        <a:spcBef>
          <a:spcPct val="0"/>
        </a:spcBef>
        <a:buNone/>
        <a:defRPr sz="33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656F7-E2D5-EF4D-B3EB-3635D9B80BFE}" type="datetimeFigureOut">
              <a:rPr lang="en-US" smtClean="0"/>
              <a:t>12/17/2018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7C81B-7B5A-A644-B3E8-EC3DC39B62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3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  <p:sldLayoutId id="2147483715" r:id="rId13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79B80E1-585D-1541-B295-C213DE8FC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350" y="1276350"/>
            <a:ext cx="5313300" cy="250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5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50E6909-2E43-4B56-B2A8-0688922F2D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05000" y="1431437"/>
            <a:ext cx="5334000" cy="1328738"/>
          </a:xfrm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133D"/>
                </a:solidFill>
                <a:latin typeface="+mj-lt"/>
              </a:rPr>
              <a:t>SECTOR OVERVIEW</a:t>
            </a:r>
          </a:p>
        </p:txBody>
      </p:sp>
    </p:spTree>
    <p:extLst>
      <p:ext uri="{BB962C8B-B14F-4D97-AF65-F5344CB8AC3E}">
        <p14:creationId xmlns:p14="http://schemas.microsoft.com/office/powerpoint/2010/main" val="4093599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1FB370D8-25C5-4C59-818C-A27D05117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2430"/>
          </a:xfrm>
        </p:spPr>
        <p:txBody>
          <a:bodyPr/>
          <a:lstStyle/>
          <a:p>
            <a:r>
              <a:rPr lang="en" dirty="0">
                <a:latin typeface="+mj-lt"/>
              </a:rPr>
              <a:t>Basic Materials</a:t>
            </a:r>
            <a:endParaRPr lang="en-US" dirty="0">
              <a:latin typeface="+mj-lt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="" xmlns:a16="http://schemas.microsoft.com/office/drawing/2014/main" id="{32E99D20-4773-4DB1-9F3A-E50E189A84C6}"/>
              </a:ext>
            </a:extLst>
          </p:cNvPr>
          <p:cNvSpPr txBox="1"/>
          <p:nvPr/>
        </p:nvSpPr>
        <p:spPr>
          <a:xfrm>
            <a:off x="322726" y="1048256"/>
            <a:ext cx="439813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6531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30622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9593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61244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3265551" algn="l" defTabSz="130622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3918661" algn="l" defTabSz="130622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4571771" algn="l" defTabSz="130622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5224882" algn="l" defTabSz="130622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z="1600" b="1" dirty="0"/>
              <a:t>Performance</a:t>
            </a:r>
            <a:r>
              <a:rPr lang="en-US" sz="1600" dirty="0"/>
              <a:t> </a:t>
            </a:r>
          </a:p>
          <a:p>
            <a:r>
              <a:rPr lang="en-US" sz="1600" dirty="0"/>
              <a:t>        -  Underperformed S&amp;P 500 over LTM</a:t>
            </a:r>
          </a:p>
          <a:p>
            <a:r>
              <a:rPr lang="en-US" sz="1600" b="1" dirty="0"/>
              <a:t>Industry Outlook</a:t>
            </a:r>
          </a:p>
          <a:p>
            <a:r>
              <a:rPr lang="en-US" sz="1600" dirty="0"/>
              <a:t>        - Global trade concerns</a:t>
            </a:r>
          </a:p>
          <a:p>
            <a:r>
              <a:rPr lang="en-US" sz="1600" dirty="0"/>
              <a:t>        - Structural change in demand growth </a:t>
            </a:r>
          </a:p>
          <a:p>
            <a:r>
              <a:rPr lang="en-US" sz="1600" dirty="0"/>
              <a:t>          from China</a:t>
            </a:r>
            <a:endParaRPr lang="en-US" sz="1600" b="1" dirty="0"/>
          </a:p>
          <a:p>
            <a:r>
              <a:rPr lang="en-US" sz="1600" b="1" dirty="0"/>
              <a:t>Risks</a:t>
            </a:r>
          </a:p>
          <a:p>
            <a:r>
              <a:rPr lang="en-US" sz="1600" dirty="0"/>
              <a:t>        - Global trade tensions </a:t>
            </a:r>
          </a:p>
          <a:p>
            <a:r>
              <a:rPr lang="en-US" sz="1600" dirty="0"/>
              <a:t>        - Strong Dollar </a:t>
            </a:r>
          </a:p>
          <a:p>
            <a:r>
              <a:rPr lang="en-US" sz="1600" dirty="0"/>
              <a:t>        - Weak demand for consumer durable goods    </a:t>
            </a:r>
          </a:p>
          <a:p>
            <a:r>
              <a:rPr lang="en-US" sz="1600" dirty="0"/>
              <a:t>        - Rising input costs     	</a:t>
            </a:r>
          </a:p>
          <a:p>
            <a:r>
              <a:rPr lang="en-US" sz="1600" b="1" dirty="0"/>
              <a:t>Current Holdings : International Flavors and Fragrances (IFF)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CD747CD-CDFB-E148-AED5-F8F73219FA2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0" y="1234440"/>
            <a:ext cx="4370832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38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1FB370D8-25C5-4C59-818C-A27D05117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2430"/>
          </a:xfrm>
        </p:spPr>
        <p:txBody>
          <a:bodyPr/>
          <a:lstStyle/>
          <a:p>
            <a:r>
              <a:rPr lang="en-US" dirty="0">
                <a:latin typeface="+mj-lt"/>
              </a:rPr>
              <a:t>Consumer Discretionary 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="" xmlns:a16="http://schemas.microsoft.com/office/drawing/2014/main" id="{32E99D20-4773-4DB1-9F3A-E50E189A84C6}"/>
              </a:ext>
            </a:extLst>
          </p:cNvPr>
          <p:cNvSpPr txBox="1"/>
          <p:nvPr/>
        </p:nvSpPr>
        <p:spPr>
          <a:xfrm>
            <a:off x="320040" y="1048256"/>
            <a:ext cx="43982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6531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30622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9593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61244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3265551" algn="l" defTabSz="130622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3918661" algn="l" defTabSz="130622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4571771" algn="l" defTabSz="130622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5224882" algn="l" defTabSz="130622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z="1600" b="1" dirty="0"/>
              <a:t>Performance</a:t>
            </a:r>
            <a:r>
              <a:rPr lang="en-US" sz="1600" dirty="0"/>
              <a:t> </a:t>
            </a:r>
          </a:p>
          <a:p>
            <a:r>
              <a:rPr lang="en-US" sz="1600" dirty="0"/>
              <a:t>          - Outperformed S&amp;P 500 over LTM </a:t>
            </a:r>
          </a:p>
          <a:p>
            <a:r>
              <a:rPr lang="en-US" sz="1600" b="1" dirty="0"/>
              <a:t>Industry Outlook</a:t>
            </a:r>
          </a:p>
          <a:p>
            <a:r>
              <a:rPr lang="en-US" sz="1600" b="1" dirty="0"/>
              <a:t>          </a:t>
            </a:r>
            <a:r>
              <a:rPr lang="en-US" sz="1600" dirty="0"/>
              <a:t>- Continued wage growth in the US</a:t>
            </a:r>
          </a:p>
          <a:p>
            <a:r>
              <a:rPr lang="en-US" sz="1600" dirty="0"/>
              <a:t>          - Improving overall job market</a:t>
            </a:r>
          </a:p>
          <a:p>
            <a:r>
              <a:rPr lang="en-US" sz="1600" b="1" dirty="0"/>
              <a:t>Risks</a:t>
            </a:r>
          </a:p>
          <a:p>
            <a:r>
              <a:rPr lang="en-US" sz="1600" b="1" dirty="0"/>
              <a:t>          </a:t>
            </a:r>
            <a:r>
              <a:rPr lang="en-US" sz="1600" dirty="0"/>
              <a:t>- Rising costs due to trade disputes</a:t>
            </a:r>
          </a:p>
          <a:p>
            <a:r>
              <a:rPr lang="en-US" sz="1600" dirty="0"/>
              <a:t>          - Lower margins due to competition</a:t>
            </a:r>
          </a:p>
          <a:p>
            <a:endParaRPr lang="en-US" sz="1600" dirty="0"/>
          </a:p>
          <a:p>
            <a:r>
              <a:rPr lang="en-US" sz="1600" b="1" dirty="0"/>
              <a:t>Current Holdings : McDonald’s (MCD)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B5BDE45-F1C4-4396-A8DB-FB548887B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0" y="1234440"/>
            <a:ext cx="4372692" cy="265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1FB370D8-25C5-4C59-818C-A27D05117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2430"/>
          </a:xfrm>
        </p:spPr>
        <p:txBody>
          <a:bodyPr/>
          <a:lstStyle/>
          <a:p>
            <a:r>
              <a:rPr lang="en" dirty="0">
                <a:latin typeface="+mj-lt"/>
              </a:rPr>
              <a:t>In</a:t>
            </a:r>
            <a:r>
              <a:rPr lang="en-US" dirty="0">
                <a:latin typeface="+mj-lt"/>
              </a:rPr>
              <a:t>formation Technology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="" xmlns:a16="http://schemas.microsoft.com/office/drawing/2014/main" id="{32E99D20-4773-4DB1-9F3A-E50E189A84C6}"/>
              </a:ext>
            </a:extLst>
          </p:cNvPr>
          <p:cNvSpPr txBox="1"/>
          <p:nvPr/>
        </p:nvSpPr>
        <p:spPr>
          <a:xfrm>
            <a:off x="322726" y="1048256"/>
            <a:ext cx="43982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65311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130622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95933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2612441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3265551" algn="l" defTabSz="130622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3918661" algn="l" defTabSz="130622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4571771" algn="l" defTabSz="130622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5224882" algn="l" defTabSz="130622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en-US" sz="1600" b="1" dirty="0"/>
              <a:t>Performance</a:t>
            </a:r>
            <a:r>
              <a:rPr lang="en-US" sz="1600" dirty="0"/>
              <a:t> </a:t>
            </a:r>
          </a:p>
          <a:p>
            <a:r>
              <a:rPr lang="en-US" sz="1600" dirty="0"/>
              <a:t>         - Outperformed S&amp;P 500 over LTM</a:t>
            </a:r>
          </a:p>
          <a:p>
            <a:r>
              <a:rPr lang="en-US" sz="1600" b="1" dirty="0"/>
              <a:t>Industry Outlook</a:t>
            </a:r>
          </a:p>
          <a:p>
            <a:r>
              <a:rPr lang="en-US" sz="1600" dirty="0"/>
              <a:t>         - Main drivers: Cloud Computing, AI, IoT</a:t>
            </a:r>
          </a:p>
          <a:p>
            <a:r>
              <a:rPr lang="en-US" sz="1600" dirty="0"/>
              <a:t>         - More organized and mature with a slew of     </a:t>
            </a:r>
            <a:r>
              <a:rPr lang="en-US" sz="1600" dirty="0">
                <a:solidFill>
                  <a:schemeClr val="bg1"/>
                </a:solidFill>
              </a:rPr>
              <a:t>.          </a:t>
            </a:r>
            <a:r>
              <a:rPr lang="en-US" sz="1600" dirty="0"/>
              <a:t>mergers and acquisitions</a:t>
            </a:r>
            <a:br>
              <a:rPr lang="en-US" sz="1600" dirty="0"/>
            </a:br>
            <a:r>
              <a:rPr lang="en-US" sz="1600" dirty="0"/>
              <a:t>         - Strong balance sheets</a:t>
            </a:r>
          </a:p>
          <a:p>
            <a:r>
              <a:rPr lang="en-US" sz="1600" b="1" dirty="0"/>
              <a:t>Risks</a:t>
            </a:r>
          </a:p>
          <a:p>
            <a:r>
              <a:rPr lang="en-US" sz="1600" dirty="0"/>
              <a:t>        - Global trade tensions </a:t>
            </a:r>
          </a:p>
          <a:p>
            <a:r>
              <a:rPr lang="en-US" sz="1600" dirty="0"/>
              <a:t>        - Increasing global competition</a:t>
            </a:r>
          </a:p>
          <a:p>
            <a:r>
              <a:rPr lang="en-US" sz="1600" dirty="0"/>
              <a:t>        - Increased regulation     	</a:t>
            </a:r>
          </a:p>
          <a:p>
            <a:endParaRPr lang="en-US" sz="1600" b="1" dirty="0"/>
          </a:p>
          <a:p>
            <a:r>
              <a:rPr lang="en-US" sz="1600" b="1" dirty="0"/>
              <a:t>Current Holdings : Microsoft (MSFT)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B4C85DC-EF0B-5B41-84E4-5C515DDA6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0" y="1234440"/>
            <a:ext cx="4370832" cy="26517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2EF3CCFB-27C6-4DFD-8961-27B37F42B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Industrials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E99D20-4773-4DB1-9F3A-E50E189A84C6}"/>
              </a:ext>
            </a:extLst>
          </p:cNvPr>
          <p:cNvSpPr txBox="1"/>
          <p:nvPr/>
        </p:nvSpPr>
        <p:spPr>
          <a:xfrm>
            <a:off x="320040" y="1051560"/>
            <a:ext cx="43982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Performance</a:t>
            </a:r>
            <a:r>
              <a:rPr lang="en-US" sz="1600" dirty="0"/>
              <a:t> </a:t>
            </a:r>
          </a:p>
          <a:p>
            <a:r>
              <a:rPr lang="en-US" sz="1600" dirty="0"/>
              <a:t>         - Underperformed S&amp;P 500 over LTM</a:t>
            </a:r>
          </a:p>
          <a:p>
            <a:r>
              <a:rPr lang="en-US" sz="1600" b="1" dirty="0"/>
              <a:t>Industry Outlook</a:t>
            </a:r>
          </a:p>
          <a:p>
            <a:r>
              <a:rPr lang="en-US" sz="1600" dirty="0"/>
              <a:t>         - Strong economic growth</a:t>
            </a:r>
          </a:p>
          <a:p>
            <a:r>
              <a:rPr lang="en-US" sz="1600" b="1" dirty="0"/>
              <a:t>Risks</a:t>
            </a:r>
          </a:p>
          <a:p>
            <a:r>
              <a:rPr lang="en-US" sz="1600" dirty="0"/>
              <a:t>        - U.S. dollar strength could hurt exports</a:t>
            </a:r>
          </a:p>
          <a:p>
            <a:r>
              <a:rPr lang="en-US" sz="1600" dirty="0"/>
              <a:t>        - Global trade tensions </a:t>
            </a:r>
          </a:p>
          <a:p>
            <a:r>
              <a:rPr lang="en-US" sz="1600" dirty="0"/>
              <a:t>        - Uncertain fiscal spending </a:t>
            </a:r>
          </a:p>
          <a:p>
            <a:r>
              <a:rPr lang="en-US" sz="1600" dirty="0"/>
              <a:t>        - New entrants in low barrier segments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Current Holdings : The Boeing Company (BA)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62A49BB-4080-EA46-9624-35BE808934A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0" y="1234440"/>
            <a:ext cx="4370832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26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50E6909-2E43-4B56-B2A8-0688922F2D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05000" y="1441712"/>
            <a:ext cx="5334000" cy="1328738"/>
          </a:xfrm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133D"/>
                </a:solidFill>
                <a:latin typeface="+mj-lt"/>
              </a:rPr>
              <a:t>PORTFOLIO PERFORMANCE</a:t>
            </a:r>
          </a:p>
        </p:txBody>
      </p:sp>
    </p:spTree>
    <p:extLst>
      <p:ext uri="{BB962C8B-B14F-4D97-AF65-F5344CB8AC3E}">
        <p14:creationId xmlns:p14="http://schemas.microsoft.com/office/powerpoint/2010/main" val="2875187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>
            <a:extLst>
              <a:ext uri="{FF2B5EF4-FFF2-40B4-BE49-F238E27FC236}">
                <a16:creationId xmlns="" xmlns:a16="http://schemas.microsoft.com/office/drawing/2014/main" id="{DEA47D23-AF16-4A8D-9810-D77BCB76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2430"/>
          </a:xfrm>
          <a:solidFill>
            <a:schemeClr val="tx2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" dirty="0"/>
              <a:t> </a:t>
            </a:r>
            <a:r>
              <a:rPr lang="en-US" b="1" dirty="0">
                <a:latin typeface="+mj-lt"/>
              </a:rPr>
              <a:t>Portfolio Allocation</a:t>
            </a:r>
            <a:r>
              <a:rPr lang="en-US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94F5623-E302-470A-AE5B-4448E8860362}"/>
              </a:ext>
            </a:extLst>
          </p:cNvPr>
          <p:cNvSpPr txBox="1"/>
          <p:nvPr/>
        </p:nvSpPr>
        <p:spPr>
          <a:xfrm>
            <a:off x="913023" y="2231995"/>
            <a:ext cx="113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Objective</a:t>
            </a:r>
          </a:p>
        </p:txBody>
      </p:sp>
      <p:sp>
        <p:nvSpPr>
          <p:cNvPr id="2" name="Rectangle 1"/>
          <p:cNvSpPr/>
          <p:nvPr/>
        </p:nvSpPr>
        <p:spPr>
          <a:xfrm>
            <a:off x="647083" y="4188490"/>
            <a:ext cx="7993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 The chart above illustrates the portfolio allocation based on the market value of the securities as of November 30, 2018.</a:t>
            </a:r>
            <a:endParaRPr lang="en-IN" sz="1200" dirty="0"/>
          </a:p>
        </p:txBody>
      </p:sp>
      <p:grpSp>
        <p:nvGrpSpPr>
          <p:cNvPr id="9" name="Group 8"/>
          <p:cNvGrpSpPr/>
          <p:nvPr/>
        </p:nvGrpSpPr>
        <p:grpSpPr>
          <a:xfrm>
            <a:off x="476251" y="955010"/>
            <a:ext cx="8268196" cy="427219"/>
            <a:chOff x="0" y="0"/>
            <a:chExt cx="6818462" cy="346842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3373821" cy="346842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chemeClr val="bg1"/>
                  </a:solidFill>
                  <a:effectLst/>
                  <a:latin typeface="Calibri"/>
                  <a:ea typeface="Calibri"/>
                </a:rPr>
                <a:t>Portfolio Allocation</a:t>
              </a:r>
              <a:endParaRPr lang="en-IN" sz="1200" dirty="0">
                <a:solidFill>
                  <a:schemeClr val="bg1"/>
                </a:solidFill>
                <a:effectLst/>
                <a:latin typeface="Times New Roman"/>
                <a:ea typeface="Calibri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3436883" y="0"/>
              <a:ext cx="3381579" cy="346842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>
                  <a:solidFill>
                    <a:schemeClr val="bg1"/>
                  </a:solidFill>
                  <a:effectLst/>
                  <a:latin typeface="Calibri"/>
                  <a:ea typeface="Calibri"/>
                </a:rPr>
                <a:t>Sector Allocation</a:t>
              </a:r>
              <a:endParaRPr lang="en-IN" sz="1200" dirty="0">
                <a:solidFill>
                  <a:schemeClr val="bg1"/>
                </a:solidFill>
                <a:effectLst/>
                <a:latin typeface="Times New Roman"/>
                <a:ea typeface="Calibri"/>
              </a:endParaRPr>
            </a:p>
          </p:txBody>
        </p:sp>
      </p:grpSp>
      <p:graphicFrame>
        <p:nvGraphicFramePr>
          <p:cNvPr id="15" name="Chart 14">
            <a:extLst>
              <a:ext uri="{FF2B5EF4-FFF2-40B4-BE49-F238E27FC236}">
                <a16:creationId xmlns="" xmlns:a16="http://schemas.microsoft.com/office/drawing/2014/main" id="{EF43891A-E818-481B-96C6-3B82449AEE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5806990"/>
              </p:ext>
            </p:extLst>
          </p:nvPr>
        </p:nvGraphicFramePr>
        <p:xfrm>
          <a:off x="476250" y="1382229"/>
          <a:ext cx="4091159" cy="2718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FBC39560-30D2-43E9-89F3-3E3821FEB85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880" y="1392725"/>
            <a:ext cx="4100567" cy="2682713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675057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>
            <a:extLst>
              <a:ext uri="{FF2B5EF4-FFF2-40B4-BE49-F238E27FC236}">
                <a16:creationId xmlns="" xmlns:a16="http://schemas.microsoft.com/office/drawing/2014/main" id="{DEA47D23-AF16-4A8D-9810-D77BCB76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243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" dirty="0"/>
              <a:t> </a:t>
            </a:r>
            <a:r>
              <a:rPr lang="en-US" b="1" dirty="0">
                <a:latin typeface="+mj-lt"/>
              </a:rPr>
              <a:t>Portfolio Performance</a:t>
            </a:r>
            <a:r>
              <a:rPr lang="en-US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94F5623-E302-470A-AE5B-4448E8860362}"/>
              </a:ext>
            </a:extLst>
          </p:cNvPr>
          <p:cNvSpPr txBox="1"/>
          <p:nvPr/>
        </p:nvSpPr>
        <p:spPr>
          <a:xfrm>
            <a:off x="913023" y="2231995"/>
            <a:ext cx="113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Objective</a:t>
            </a:r>
          </a:p>
        </p:txBody>
      </p:sp>
      <p:sp>
        <p:nvSpPr>
          <p:cNvPr id="2" name="Rectangle 1"/>
          <p:cNvSpPr/>
          <p:nvPr/>
        </p:nvSpPr>
        <p:spPr>
          <a:xfrm>
            <a:off x="913023" y="4227096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 The table above depicts the portfolio performance as of November 30, 2018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D842546-5D93-4549-AD69-363A96884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44" y="1147018"/>
            <a:ext cx="8674312" cy="200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273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>
            <a:extLst>
              <a:ext uri="{FF2B5EF4-FFF2-40B4-BE49-F238E27FC236}">
                <a16:creationId xmlns="" xmlns:a16="http://schemas.microsoft.com/office/drawing/2014/main" id="{DEA47D23-AF16-4A8D-9810-D77BCB76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243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" dirty="0"/>
              <a:t> </a:t>
            </a:r>
            <a:r>
              <a:rPr lang="en-US" b="1" dirty="0">
                <a:latin typeface="+mj-lt"/>
              </a:rPr>
              <a:t>Portfolio Performance</a:t>
            </a:r>
            <a:r>
              <a:rPr lang="en-US" b="1" dirty="0"/>
              <a:t> </a:t>
            </a:r>
            <a:r>
              <a:rPr lang="en-US" b="1" dirty="0">
                <a:latin typeface="+mj-lt"/>
              </a:rPr>
              <a:t>(Contd.)</a:t>
            </a:r>
            <a:r>
              <a:rPr lang="en-US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94F5623-E302-470A-AE5B-4448E8860362}"/>
              </a:ext>
            </a:extLst>
          </p:cNvPr>
          <p:cNvSpPr txBox="1"/>
          <p:nvPr/>
        </p:nvSpPr>
        <p:spPr>
          <a:xfrm>
            <a:off x="913023" y="2231995"/>
            <a:ext cx="113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Objective</a:t>
            </a:r>
          </a:p>
        </p:txBody>
      </p:sp>
      <p:sp>
        <p:nvSpPr>
          <p:cNvPr id="2" name="Rectangle 1"/>
          <p:cNvSpPr/>
          <p:nvPr/>
        </p:nvSpPr>
        <p:spPr>
          <a:xfrm>
            <a:off x="793750" y="4151905"/>
            <a:ext cx="868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* The graph above depicts the unrealized gains from our equity portfolio as of November 30, 2018.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95136" y="830292"/>
            <a:ext cx="5753727" cy="3321613"/>
            <a:chOff x="0" y="0"/>
            <a:chExt cx="3435350" cy="2400300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3435350" cy="346710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600" b="1" dirty="0">
                  <a:solidFill>
                    <a:schemeClr val="bg1"/>
                  </a:solidFill>
                  <a:effectLst/>
                  <a:latin typeface="Calibri"/>
                  <a:ea typeface="Calibri"/>
                </a:rPr>
                <a:t>Total Portfolio Unrealized Gains</a:t>
              </a:r>
              <a:endParaRPr lang="en-IN" sz="1200" dirty="0">
                <a:solidFill>
                  <a:schemeClr val="bg1"/>
                </a:solidFill>
                <a:effectLst/>
                <a:latin typeface="Times New Roman"/>
                <a:ea typeface="Calibri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" y="342900"/>
              <a:ext cx="3425825" cy="2057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7402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>
            <a:extLst>
              <a:ext uri="{FF2B5EF4-FFF2-40B4-BE49-F238E27FC236}">
                <a16:creationId xmlns="" xmlns:a16="http://schemas.microsoft.com/office/drawing/2014/main" id="{DEA47D23-AF16-4A8D-9810-D77BCB76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2430"/>
          </a:xfrm>
          <a:solidFill>
            <a:srgbClr val="000E2F"/>
          </a:solidFill>
        </p:spPr>
        <p:txBody>
          <a:bodyPr>
            <a:normAutofit/>
          </a:bodyPr>
          <a:lstStyle/>
          <a:p>
            <a:r>
              <a:rPr lang="en" dirty="0"/>
              <a:t> </a:t>
            </a:r>
            <a:r>
              <a:rPr lang="en-US" b="1" dirty="0">
                <a:latin typeface="+mj-lt"/>
              </a:rPr>
              <a:t>Portfolio Performance (Contd.)</a:t>
            </a:r>
            <a:r>
              <a:rPr lang="en-US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87155" y="802768"/>
            <a:ext cx="6169689" cy="3327105"/>
            <a:chOff x="297997" y="1029503"/>
            <a:chExt cx="4966071" cy="3205613"/>
          </a:xfrm>
        </p:grpSpPr>
        <p:sp>
          <p:nvSpPr>
            <p:cNvPr id="2" name="Rectangle 1"/>
            <p:cNvSpPr/>
            <p:nvPr/>
          </p:nvSpPr>
          <p:spPr>
            <a:xfrm>
              <a:off x="297997" y="1029503"/>
              <a:ext cx="4965246" cy="30777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400" dirty="0"/>
                <a:t>Below is the weekly performance of our total portfolio vs S&amp;P 500. </a:t>
              </a:r>
            </a:p>
          </p:txBody>
        </p:sp>
        <p:pic>
          <p:nvPicPr>
            <p:cNvPr id="9" name="Picture 8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22" y="1339050"/>
              <a:ext cx="4965246" cy="289606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4802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conn logo">
            <a:extLst>
              <a:ext uri="{FF2B5EF4-FFF2-40B4-BE49-F238E27FC236}">
                <a16:creationId xmlns="" xmlns:a16="http://schemas.microsoft.com/office/drawing/2014/main" id="{8055F6C8-02B5-41EA-B57C-3A9920C60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43000"/>
            <a:ext cx="1111822" cy="111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CE81FBA-55E7-754A-B50B-8D6BB1C82656}"/>
              </a:ext>
            </a:extLst>
          </p:cNvPr>
          <p:cNvSpPr txBox="1"/>
          <p:nvPr/>
        </p:nvSpPr>
        <p:spPr>
          <a:xfrm>
            <a:off x="1438246" y="1957278"/>
            <a:ext cx="622245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0E2F"/>
                </a:solidFill>
              </a:rPr>
              <a:t>Fall 2018 Portfolio Report</a:t>
            </a:r>
          </a:p>
          <a:p>
            <a:pPr algn="ctr"/>
            <a:r>
              <a:rPr lang="en-US" sz="2400" dirty="0">
                <a:solidFill>
                  <a:srgbClr val="000E2F"/>
                </a:solidFill>
              </a:rPr>
              <a:t>December 6</a:t>
            </a:r>
            <a:r>
              <a:rPr lang="en-US" sz="2400" baseline="30000" dirty="0">
                <a:solidFill>
                  <a:srgbClr val="000E2F"/>
                </a:solidFill>
              </a:rPr>
              <a:t>th, </a:t>
            </a:r>
            <a:r>
              <a:rPr lang="en-US" sz="2400" dirty="0">
                <a:solidFill>
                  <a:srgbClr val="000E2F"/>
                </a:solidFill>
              </a:rPr>
              <a:t>2018</a:t>
            </a:r>
          </a:p>
          <a:p>
            <a:pPr algn="ctr"/>
            <a:endParaRPr lang="en-US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7A61457-31DC-FA4B-9897-FBD398196622}"/>
              </a:ext>
            </a:extLst>
          </p:cNvPr>
          <p:cNvSpPr txBox="1"/>
          <p:nvPr/>
        </p:nvSpPr>
        <p:spPr>
          <a:xfrm>
            <a:off x="7475974" y="46523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FFACD0A-E44B-E34B-B16B-EF6008495308}"/>
              </a:ext>
            </a:extLst>
          </p:cNvPr>
          <p:cNvSpPr txBox="1"/>
          <p:nvPr/>
        </p:nvSpPr>
        <p:spPr>
          <a:xfrm>
            <a:off x="3504445" y="3063527"/>
            <a:ext cx="2090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133D"/>
                </a:solidFill>
              </a:rPr>
              <a:t>By: Team Stamford </a:t>
            </a:r>
          </a:p>
        </p:txBody>
      </p:sp>
    </p:spTree>
    <p:extLst>
      <p:ext uri="{BB962C8B-B14F-4D97-AF65-F5344CB8AC3E}">
        <p14:creationId xmlns:p14="http://schemas.microsoft.com/office/powerpoint/2010/main" val="4173214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B5A2FBC1-93B5-D243-84DF-42F6DC71446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0E2F"/>
          </a:solidFill>
        </p:spPr>
        <p:txBody>
          <a:bodyPr/>
          <a:lstStyle/>
          <a:p>
            <a:r>
              <a:rPr lang="en-US" b="1" dirty="0">
                <a:latin typeface="+mj-lt"/>
              </a:rPr>
              <a:t>Portfolio Performance (Contd.)</a:t>
            </a:r>
            <a:endParaRPr lang="en-US" dirty="0">
              <a:latin typeface="+mj-lt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="" xmlns:a16="http://schemas.microsoft.com/office/drawing/2014/main" id="{DE302652-53BE-4D1F-B87B-0719073BAF8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225142" y="1145149"/>
          <a:ext cx="369541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9">
            <a:extLst>
              <a:ext uri="{FF2B5EF4-FFF2-40B4-BE49-F238E27FC236}">
                <a16:creationId xmlns="" xmlns:a16="http://schemas.microsoft.com/office/drawing/2014/main" id="{3C8988F3-2AE3-456A-B3A9-2C3B642E7E7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10932" y="1190949"/>
          <a:ext cx="4361068" cy="265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12">
            <a:extLst>
              <a:ext uri="{FF2B5EF4-FFF2-40B4-BE49-F238E27FC236}">
                <a16:creationId xmlns="" xmlns:a16="http://schemas.microsoft.com/office/drawing/2014/main" id="{DE302652-53BE-4D1F-B87B-0719073BAF8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72000" y="1190948"/>
          <a:ext cx="4353339" cy="265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7155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>
            <a:extLst>
              <a:ext uri="{FF2B5EF4-FFF2-40B4-BE49-F238E27FC236}">
                <a16:creationId xmlns="" xmlns:a16="http://schemas.microsoft.com/office/drawing/2014/main" id="{DEA47D23-AF16-4A8D-9810-D77BCB76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2430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" b="1" dirty="0"/>
              <a:t> </a:t>
            </a:r>
            <a:r>
              <a:rPr lang="en-US" b="1" dirty="0">
                <a:latin typeface="+mj-lt"/>
              </a:rPr>
              <a:t>Portfolio Performances (Contd.)</a:t>
            </a:r>
            <a:r>
              <a:rPr lang="en-US" b="1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94F5623-E302-470A-AE5B-4448E8860362}"/>
              </a:ext>
            </a:extLst>
          </p:cNvPr>
          <p:cNvSpPr txBox="1"/>
          <p:nvPr/>
        </p:nvSpPr>
        <p:spPr>
          <a:xfrm>
            <a:off x="913023" y="2231995"/>
            <a:ext cx="113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Objective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B9B8B831-38CD-412C-81AD-3265B49798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381876"/>
              </p:ext>
            </p:extLst>
          </p:nvPr>
        </p:nvGraphicFramePr>
        <p:xfrm>
          <a:off x="661738" y="771787"/>
          <a:ext cx="7784430" cy="3667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0614" y="4293438"/>
            <a:ext cx="5553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/>
              <a:t>*</a:t>
            </a:r>
            <a:r>
              <a:rPr lang="en-US" sz="600" i="1" dirty="0"/>
              <a:t>This is for drawing an easier comparison with the other SMF teams' performance. This is not to inflate our past performance.</a:t>
            </a:r>
            <a:endParaRPr lang="en-US" sz="600" dirty="0"/>
          </a:p>
          <a:p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512579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50E6909-2E43-4B56-B2A8-0688922F2D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05000" y="1441712"/>
            <a:ext cx="5334000" cy="1328738"/>
          </a:xfrm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133D"/>
                </a:solidFill>
                <a:latin typeface="+mj-lt"/>
              </a:rPr>
              <a:t>INDIVIDUAL HOLDINGS</a:t>
            </a:r>
          </a:p>
        </p:txBody>
      </p:sp>
    </p:spTree>
    <p:extLst>
      <p:ext uri="{BB962C8B-B14F-4D97-AF65-F5344CB8AC3E}">
        <p14:creationId xmlns:p14="http://schemas.microsoft.com/office/powerpoint/2010/main" val="3663443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>
            <a:extLst>
              <a:ext uri="{FF2B5EF4-FFF2-40B4-BE49-F238E27FC236}">
                <a16:creationId xmlns="" xmlns:a16="http://schemas.microsoft.com/office/drawing/2014/main" id="{DEA47D23-AF16-4A8D-9810-D77BCB76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431"/>
            <a:ext cx="9144000" cy="732430"/>
          </a:xfrm>
          <a:solidFill>
            <a:srgbClr val="000E2F"/>
          </a:solidFill>
        </p:spPr>
        <p:txBody>
          <a:bodyPr>
            <a:normAutofit fontScale="90000"/>
          </a:bodyPr>
          <a:lstStyle/>
          <a:p>
            <a:r>
              <a:rPr lang="en" sz="3100" dirty="0">
                <a:latin typeface="Arial" panose="020B0604020202020204" pitchFamily="34" charset="0"/>
                <a:cs typeface="Arial" panose="020B0604020202020204" pitchFamily="34" charset="0"/>
              </a:rPr>
              <a:t>International F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lavors and Fragrances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Basic Metrics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759773FC-4893-674F-8103-1E87649E0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998068"/>
              </p:ext>
            </p:extLst>
          </p:nvPr>
        </p:nvGraphicFramePr>
        <p:xfrm>
          <a:off x="260963" y="909966"/>
          <a:ext cx="3522922" cy="3101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461">
                  <a:extLst>
                    <a:ext uri="{9D8B030D-6E8A-4147-A177-3AD203B41FA5}">
                      <a16:colId xmlns="" xmlns:a16="http://schemas.microsoft.com/office/drawing/2014/main" val="2057061817"/>
                    </a:ext>
                  </a:extLst>
                </a:gridCol>
                <a:gridCol w="1761461">
                  <a:extLst>
                    <a:ext uri="{9D8B030D-6E8A-4147-A177-3AD203B41FA5}">
                      <a16:colId xmlns="" xmlns:a16="http://schemas.microsoft.com/office/drawing/2014/main" val="3790857736"/>
                    </a:ext>
                  </a:extLst>
                </a:gridCol>
              </a:tblGrid>
              <a:tr h="44309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Basic Metrics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5233341"/>
                  </a:ext>
                </a:extLst>
              </a:tr>
              <a:tr h="4430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Purchase Price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$136.57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18691668"/>
                  </a:ext>
                </a:extLst>
              </a:tr>
              <a:tr h="4430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 Price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$141.63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41556904"/>
                  </a:ext>
                </a:extLst>
              </a:tr>
              <a:tr h="4430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 Week High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$157.4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01230704"/>
                  </a:ext>
                </a:extLst>
              </a:tr>
              <a:tr h="443093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52 Week Low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$122.11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8048259"/>
                  </a:ext>
                </a:extLst>
              </a:tr>
              <a:tr h="4430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Market Capitalization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$15.1 (B)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726117"/>
                  </a:ext>
                </a:extLst>
              </a:tr>
              <a:tr h="4430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Dividend Yield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2.04%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08250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5B32740-979F-054F-BC28-251ED073A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922" y="909966"/>
            <a:ext cx="5003978" cy="3147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2596E45-48A0-404C-B0C2-4C3EDC3EA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923" y="-357248"/>
            <a:ext cx="2210873" cy="140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04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>
            <a:extLst>
              <a:ext uri="{FF2B5EF4-FFF2-40B4-BE49-F238E27FC236}">
                <a16:creationId xmlns="" xmlns:a16="http://schemas.microsoft.com/office/drawing/2014/main" id="{DEA47D23-AF16-4A8D-9810-D77BCB76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1528"/>
          </a:xfrm>
          <a:solidFill>
            <a:srgbClr val="000E2F"/>
          </a:solidFill>
        </p:spPr>
        <p:txBody>
          <a:bodyPr>
            <a:normAutofit fontScale="90000"/>
          </a:bodyPr>
          <a:lstStyle/>
          <a:p>
            <a:r>
              <a:rPr lang="en" sz="3100" dirty="0">
                <a:latin typeface="Arial" panose="020B0604020202020204" pitchFamily="34" charset="0"/>
                <a:cs typeface="Arial" panose="020B0604020202020204" pitchFamily="34" charset="0"/>
              </a:rPr>
              <a:t>International F</a:t>
            </a: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lavors and Fragrances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Investment Thesis and Risks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FF6881C-8845-4C3B-B4A0-63070CBF4647}"/>
              </a:ext>
            </a:extLst>
          </p:cNvPr>
          <p:cNvSpPr/>
          <p:nvPr/>
        </p:nvSpPr>
        <p:spPr>
          <a:xfrm>
            <a:off x="299677" y="1289513"/>
            <a:ext cx="42723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+mn-lt"/>
                <a:cs typeface="Arial" panose="020B0604020202020204" pitchFamily="34" charset="0"/>
              </a:rPr>
              <a:t>Wide Economic Moat 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Proprietary Formulations (highly valuable intangible assets) 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R&amp;D spending is 8% of sales 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Widespread acceptance on customer core lists</a:t>
            </a:r>
          </a:p>
          <a:p>
            <a:r>
              <a:rPr lang="en-US" sz="1600" b="1" dirty="0">
                <a:latin typeface="+mn-lt"/>
                <a:cs typeface="Arial" panose="020B0604020202020204" pitchFamily="34" charset="0"/>
              </a:rPr>
              <a:t>Vision 2020 Strategy 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Differentiation and Accelerating Growth</a:t>
            </a:r>
          </a:p>
          <a:p>
            <a:r>
              <a:rPr lang="en-US" sz="1600" b="1" dirty="0">
                <a:latin typeface="+mn-lt"/>
                <a:cs typeface="Arial" panose="020B0604020202020204" pitchFamily="34" charset="0"/>
              </a:rPr>
              <a:t>Frutarom Acquisition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IFF and Frutarom combination creates a global leader in natural taste, scent and nutrition</a:t>
            </a:r>
            <a:endParaRPr lang="en-US" sz="1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42DA1BF-3E8C-413E-BDA6-5560412CE5F6}"/>
              </a:ext>
            </a:extLst>
          </p:cNvPr>
          <p:cNvSpPr/>
          <p:nvPr/>
        </p:nvSpPr>
        <p:spPr>
          <a:xfrm>
            <a:off x="4871677" y="1535734"/>
            <a:ext cx="42723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Disruption in manufacturing operations or in the supply chain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en-US" sz="1600" dirty="0">
              <a:latin typeface="+mn-lt"/>
              <a:cs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Currency fluctuation or devaluation in the international markets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en-US" sz="1600" dirty="0">
              <a:latin typeface="+mn-lt"/>
              <a:cs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Failure to comply with environmental protection laws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en-US" sz="1600" dirty="0">
              <a:latin typeface="+mn-lt"/>
              <a:cs typeface="Arial" panose="020B06040202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Frutarom integration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B49B1E7-4C4B-478C-902A-7D50E7E0B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923" y="-357248"/>
            <a:ext cx="2210873" cy="1406919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="" xmlns:a16="http://schemas.microsoft.com/office/drawing/2014/main" id="{B0B63A64-C1F8-45A2-850A-06CDD7AA2F56}"/>
              </a:ext>
            </a:extLst>
          </p:cNvPr>
          <p:cNvSpPr/>
          <p:nvPr/>
        </p:nvSpPr>
        <p:spPr>
          <a:xfrm>
            <a:off x="1342273" y="927531"/>
            <a:ext cx="1133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Thesis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010D9DF1-453F-47A4-BA42-8ED005EA45DF}"/>
              </a:ext>
            </a:extLst>
          </p:cNvPr>
          <p:cNvSpPr/>
          <p:nvPr/>
        </p:nvSpPr>
        <p:spPr>
          <a:xfrm>
            <a:off x="6037826" y="901495"/>
            <a:ext cx="905355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33" b="1" i="1" dirty="0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</p:spTree>
    <p:extLst>
      <p:ext uri="{BB962C8B-B14F-4D97-AF65-F5344CB8AC3E}">
        <p14:creationId xmlns:p14="http://schemas.microsoft.com/office/powerpoint/2010/main" val="1464857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2EF3CCFB-27C6-4DFD-8961-27B37F42B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1528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The Boeing Company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Basic Metrics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6928FE6C-AC39-8442-ADCA-5BD744C62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93607"/>
              </p:ext>
            </p:extLst>
          </p:nvPr>
        </p:nvGraphicFramePr>
        <p:xfrm>
          <a:off x="278425" y="903310"/>
          <a:ext cx="3522922" cy="3147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461">
                  <a:extLst>
                    <a:ext uri="{9D8B030D-6E8A-4147-A177-3AD203B41FA5}">
                      <a16:colId xmlns="" xmlns:a16="http://schemas.microsoft.com/office/drawing/2014/main" val="2057061817"/>
                    </a:ext>
                  </a:extLst>
                </a:gridCol>
                <a:gridCol w="1761461">
                  <a:extLst>
                    <a:ext uri="{9D8B030D-6E8A-4147-A177-3AD203B41FA5}">
                      <a16:colId xmlns="" xmlns:a16="http://schemas.microsoft.com/office/drawing/2014/main" val="3790857736"/>
                    </a:ext>
                  </a:extLst>
                </a:gridCol>
              </a:tblGrid>
              <a:tr h="44966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Basic Metrics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5233341"/>
                  </a:ext>
                </a:extLst>
              </a:tr>
              <a:tr h="4496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Purchase Price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$329.5486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18691668"/>
                  </a:ext>
                </a:extLst>
              </a:tr>
              <a:tr h="4496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 Price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$346.76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41556904"/>
                  </a:ext>
                </a:extLst>
              </a:tr>
              <a:tr h="4496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 Week High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$394.28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01230704"/>
                  </a:ext>
                </a:extLst>
              </a:tr>
              <a:tr h="449669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52 Week Low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$260.15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8048259"/>
                  </a:ext>
                </a:extLst>
              </a:tr>
              <a:tr h="4496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Market Capitalization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$209.74 (B)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726117"/>
                  </a:ext>
                </a:extLst>
              </a:tr>
              <a:tr h="4496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Dividend Yield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1.92%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08250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71D7848-E60A-3D40-BF11-B1ECEF521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923" y="903309"/>
            <a:ext cx="5003978" cy="3147684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="" xmlns:a16="http://schemas.microsoft.com/office/drawing/2014/main" id="{45D68E69-8BDD-481D-AD06-E1B9DE5B8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264" y="79872"/>
            <a:ext cx="2489916" cy="6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61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2EF3CCFB-27C6-4DFD-8961-27B37F42B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The Boeing Company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Investment Thesis and Risks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FF6881C-8845-4C3B-B4A0-63070CBF4647}"/>
              </a:ext>
            </a:extLst>
          </p:cNvPr>
          <p:cNvSpPr/>
          <p:nvPr/>
        </p:nvSpPr>
        <p:spPr>
          <a:xfrm>
            <a:off x="307029" y="1400033"/>
            <a:ext cx="51752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+mn-lt"/>
              </a:rPr>
              <a:t>Wide Economic Moat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+mn-lt"/>
              </a:rPr>
              <a:t>Highly regulated industry with high technology requirement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+mn-lt"/>
              </a:rPr>
              <a:t>Long-term defense contracts and strong government relation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+mj-lt"/>
              </a:rPr>
              <a:t>Healthy Business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+mn-lt"/>
              </a:rPr>
              <a:t>Outstanding operating cash flow and liquidity with manageable debt level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+mj-lt"/>
              </a:rPr>
              <a:t>Robust Backlog orders signal strong revenue growth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+mn-lt"/>
              </a:rPr>
              <a:t>Year to Date, total backlog orders valued at $491 B, 7 years of production.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="" xmlns:a16="http://schemas.microsoft.com/office/drawing/2014/main" id="{E42DA1BF-3E8C-413E-BDA6-5560412CE5F6}"/>
              </a:ext>
            </a:extLst>
          </p:cNvPr>
          <p:cNvSpPr/>
          <p:nvPr/>
        </p:nvSpPr>
        <p:spPr>
          <a:xfrm>
            <a:off x="5482281" y="1502481"/>
            <a:ext cx="40646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+mn-lt"/>
              </a:rPr>
              <a:t>U.S. Dollar strengthening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+mn-lt"/>
              </a:rPr>
              <a:t>Trade tension with China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+mn-lt"/>
              </a:rPr>
              <a:t>Uncertainty in fiscal appropriations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+mn-lt"/>
              </a:rPr>
              <a:t>Possible failure in new programs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="" xmlns:a16="http://schemas.microsoft.com/office/drawing/2014/main" id="{CC2381C4-3ADC-427E-954A-6C66742795A7}"/>
              </a:ext>
            </a:extLst>
          </p:cNvPr>
          <p:cNvSpPr/>
          <p:nvPr/>
        </p:nvSpPr>
        <p:spPr>
          <a:xfrm>
            <a:off x="1342273" y="927531"/>
            <a:ext cx="1133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Thesis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C32552A1-F789-48DD-9BA2-9F91076555C7}"/>
              </a:ext>
            </a:extLst>
          </p:cNvPr>
          <p:cNvSpPr/>
          <p:nvPr/>
        </p:nvSpPr>
        <p:spPr>
          <a:xfrm>
            <a:off x="6037826" y="901495"/>
            <a:ext cx="905355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33" b="1" i="1" dirty="0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="" xmlns:a16="http://schemas.microsoft.com/office/drawing/2014/main" id="{F1A84304-3C47-4568-8805-A1EF628A6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264" y="79872"/>
            <a:ext cx="2489916" cy="6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09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4505B40D-6266-4143-B2DE-AD8CC24CE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150" y="1189796"/>
            <a:ext cx="8520600" cy="3416400"/>
          </a:xfrm>
        </p:spPr>
        <p:txBody>
          <a:bodyPr/>
          <a:lstStyle/>
          <a:p>
            <a:pPr marL="114300" indent="0">
              <a:buNone/>
            </a:pPr>
            <a:endParaRPr lang="en-US" dirty="0">
              <a:solidFill>
                <a:srgbClr val="00133D"/>
              </a:solidFill>
            </a:endParaRPr>
          </a:p>
          <a:p>
            <a:endParaRPr lang="en-US" dirty="0">
              <a:solidFill>
                <a:srgbClr val="00133D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rgbClr val="00133D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E5ACEFEA-D638-E546-8719-EDB03624D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8C7534D-19A9-4672-93A1-BDEBE5690188}"/>
              </a:ext>
            </a:extLst>
          </p:cNvPr>
          <p:cNvGrpSpPr/>
          <p:nvPr/>
        </p:nvGrpSpPr>
        <p:grpSpPr>
          <a:xfrm>
            <a:off x="1502442" y="872552"/>
            <a:ext cx="6984011" cy="3398396"/>
            <a:chOff x="1502443" y="880424"/>
            <a:chExt cx="4784942" cy="3398396"/>
          </a:xfrm>
        </p:grpSpPr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87EBBAE2-24E7-4888-BC4F-BCD748DC1200}"/>
                </a:ext>
              </a:extLst>
            </p:cNvPr>
            <p:cNvSpPr/>
            <p:nvPr/>
          </p:nvSpPr>
          <p:spPr>
            <a:xfrm>
              <a:off x="1502443" y="1532916"/>
              <a:ext cx="2324919" cy="2745904"/>
            </a:xfrm>
            <a:custGeom>
              <a:avLst/>
              <a:gdLst>
                <a:gd name="connsiteX0" fmla="*/ 0 w 1930289"/>
                <a:gd name="connsiteY0" fmla="*/ 0 h 2745904"/>
                <a:gd name="connsiteX1" fmla="*/ 1930289 w 1930289"/>
                <a:gd name="connsiteY1" fmla="*/ 0 h 2745904"/>
                <a:gd name="connsiteX2" fmla="*/ 1930289 w 1930289"/>
                <a:gd name="connsiteY2" fmla="*/ 2745904 h 2745904"/>
                <a:gd name="connsiteX3" fmla="*/ 0 w 1930289"/>
                <a:gd name="connsiteY3" fmla="*/ 2745904 h 2745904"/>
                <a:gd name="connsiteX4" fmla="*/ 0 w 1930289"/>
                <a:gd name="connsiteY4" fmla="*/ 0 h 274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289" h="2745904">
                  <a:moveTo>
                    <a:pt x="0" y="0"/>
                  </a:moveTo>
                  <a:lnTo>
                    <a:pt x="1930289" y="0"/>
                  </a:lnTo>
                  <a:lnTo>
                    <a:pt x="1930289" y="2745904"/>
                  </a:lnTo>
                  <a:lnTo>
                    <a:pt x="0" y="27459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43180" rIns="43180" bIns="43180" numCol="1" spcCol="1270" anchor="t" anchorCtr="0">
              <a:noAutofit/>
            </a:bodyPr>
            <a:lstStyle/>
            <a:p>
              <a:pPr marL="285750" lvl="0" indent="-2857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kern="1200" dirty="0"/>
                <a:t>Valuation/Modeling</a:t>
              </a:r>
            </a:p>
            <a:p>
              <a:pPr marL="285750" lvl="0" indent="-2857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kern="1200" dirty="0"/>
                <a:t>Stock Screening/Advanced Bloomberg Functions</a:t>
              </a:r>
            </a:p>
            <a:p>
              <a:pPr marL="285750" lvl="0" indent="-2857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kern="1200" dirty="0"/>
                <a:t>Industry Expertise</a:t>
              </a:r>
            </a:p>
            <a:p>
              <a:pPr marL="285750" lvl="0" indent="-2857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kern="1200" dirty="0"/>
                <a:t>Macroeconomic Knowledge</a:t>
              </a:r>
            </a:p>
            <a:p>
              <a:pPr marL="285750" lvl="0" indent="-2857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700" kern="12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13EE2826-B07E-42A5-9973-0A3E228409BF}"/>
                </a:ext>
              </a:extLst>
            </p:cNvPr>
            <p:cNvSpPr/>
            <p:nvPr/>
          </p:nvSpPr>
          <p:spPr>
            <a:xfrm>
              <a:off x="1502443" y="880424"/>
              <a:ext cx="1930289" cy="652492"/>
            </a:xfrm>
            <a:custGeom>
              <a:avLst/>
              <a:gdLst>
                <a:gd name="connsiteX0" fmla="*/ 0 w 1930289"/>
                <a:gd name="connsiteY0" fmla="*/ 0 h 652492"/>
                <a:gd name="connsiteX1" fmla="*/ 1930289 w 1930289"/>
                <a:gd name="connsiteY1" fmla="*/ 0 h 652492"/>
                <a:gd name="connsiteX2" fmla="*/ 1930289 w 1930289"/>
                <a:gd name="connsiteY2" fmla="*/ 652492 h 652492"/>
                <a:gd name="connsiteX3" fmla="*/ 0 w 1930289"/>
                <a:gd name="connsiteY3" fmla="*/ 652492 h 652492"/>
                <a:gd name="connsiteX4" fmla="*/ 0 w 1930289"/>
                <a:gd name="connsiteY4" fmla="*/ 0 h 65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289" h="652492">
                  <a:moveTo>
                    <a:pt x="0" y="0"/>
                  </a:moveTo>
                  <a:lnTo>
                    <a:pt x="1930289" y="0"/>
                  </a:lnTo>
                  <a:lnTo>
                    <a:pt x="1930289" y="652492"/>
                  </a:lnTo>
                  <a:lnTo>
                    <a:pt x="0" y="65249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b" anchorCtr="0">
              <a:noAutofit/>
            </a:bodyPr>
            <a:lstStyle/>
            <a:p>
              <a:pPr marL="0" lvl="0" indent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300" kern="1200" dirty="0"/>
                <a:t>Hard Skills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F66F808-0B9A-4EFA-B935-CB4A7C1CE3AF}"/>
                </a:ext>
              </a:extLst>
            </p:cNvPr>
            <p:cNvSpPr/>
            <p:nvPr/>
          </p:nvSpPr>
          <p:spPr>
            <a:xfrm>
              <a:off x="4357096" y="1532916"/>
              <a:ext cx="1930289" cy="2745904"/>
            </a:xfrm>
            <a:custGeom>
              <a:avLst/>
              <a:gdLst>
                <a:gd name="connsiteX0" fmla="*/ 0 w 1930289"/>
                <a:gd name="connsiteY0" fmla="*/ 0 h 2745904"/>
                <a:gd name="connsiteX1" fmla="*/ 1930289 w 1930289"/>
                <a:gd name="connsiteY1" fmla="*/ 0 h 2745904"/>
                <a:gd name="connsiteX2" fmla="*/ 1930289 w 1930289"/>
                <a:gd name="connsiteY2" fmla="*/ 2745904 h 2745904"/>
                <a:gd name="connsiteX3" fmla="*/ 0 w 1930289"/>
                <a:gd name="connsiteY3" fmla="*/ 2745904 h 2745904"/>
                <a:gd name="connsiteX4" fmla="*/ 0 w 1930289"/>
                <a:gd name="connsiteY4" fmla="*/ 0 h 274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289" h="2745904">
                  <a:moveTo>
                    <a:pt x="0" y="0"/>
                  </a:moveTo>
                  <a:lnTo>
                    <a:pt x="1930289" y="0"/>
                  </a:lnTo>
                  <a:lnTo>
                    <a:pt x="1930289" y="2745904"/>
                  </a:lnTo>
                  <a:lnTo>
                    <a:pt x="0" y="27459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180" tIns="43180" rIns="43180" bIns="43180" numCol="1" spcCol="1270" anchor="t" anchorCtr="0">
              <a:noAutofit/>
            </a:bodyPr>
            <a:lstStyle/>
            <a:p>
              <a:pPr marL="285750" lvl="0" indent="-2857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kern="1200" dirty="0"/>
                <a:t>Presentation Skills</a:t>
              </a:r>
            </a:p>
            <a:p>
              <a:pPr marL="285750" lvl="0" indent="-2857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kern="1200" dirty="0"/>
                <a:t>Teamwork</a:t>
              </a:r>
            </a:p>
            <a:p>
              <a:pPr marL="285750" lvl="0" indent="-2857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kern="1200" dirty="0"/>
                <a:t>Second Level Thinking</a:t>
              </a:r>
            </a:p>
            <a:p>
              <a:pPr marL="285750" lvl="0" indent="-2857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700" kern="1200" dirty="0"/>
                <a:t>Behavioral Finance</a:t>
              </a:r>
            </a:p>
            <a:p>
              <a:pPr marL="285750" lvl="0" indent="-2857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endParaRPr lang="en-US" sz="1700" kern="120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708CF7FF-5774-42EA-A8AA-666112B3D444}"/>
                </a:ext>
              </a:extLst>
            </p:cNvPr>
            <p:cNvSpPr/>
            <p:nvPr/>
          </p:nvSpPr>
          <p:spPr>
            <a:xfrm>
              <a:off x="4357096" y="880424"/>
              <a:ext cx="1930289" cy="652492"/>
            </a:xfrm>
            <a:custGeom>
              <a:avLst/>
              <a:gdLst>
                <a:gd name="connsiteX0" fmla="*/ 0 w 1930289"/>
                <a:gd name="connsiteY0" fmla="*/ 0 h 652492"/>
                <a:gd name="connsiteX1" fmla="*/ 1930289 w 1930289"/>
                <a:gd name="connsiteY1" fmla="*/ 0 h 652492"/>
                <a:gd name="connsiteX2" fmla="*/ 1930289 w 1930289"/>
                <a:gd name="connsiteY2" fmla="*/ 652492 h 652492"/>
                <a:gd name="connsiteX3" fmla="*/ 0 w 1930289"/>
                <a:gd name="connsiteY3" fmla="*/ 652492 h 652492"/>
                <a:gd name="connsiteX4" fmla="*/ 0 w 1930289"/>
                <a:gd name="connsiteY4" fmla="*/ 0 h 65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289" h="652492">
                  <a:moveTo>
                    <a:pt x="0" y="0"/>
                  </a:moveTo>
                  <a:lnTo>
                    <a:pt x="1930289" y="0"/>
                  </a:lnTo>
                  <a:lnTo>
                    <a:pt x="1930289" y="652492"/>
                  </a:lnTo>
                  <a:lnTo>
                    <a:pt x="0" y="65249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b" anchorCtr="0">
              <a:noAutofit/>
            </a:bodyPr>
            <a:lstStyle/>
            <a:p>
              <a:pPr marL="0" lvl="0" indent="0" algn="l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300" kern="1200" dirty="0"/>
                <a:t>Soft Skills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3CBCD5-9270-4D9C-8ABF-DF0112E6E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6" b="96594" l="9677" r="89677">
                        <a14:foregroundMark x1="39295" y1="41106" x2="38925" y2="41363"/>
                        <a14:foregroundMark x1="38925" y1="41363" x2="39137" y2="41517"/>
                        <a14:foregroundMark x1="53797" y1="52776" x2="55269" y2="56691"/>
                        <a14:foregroundMark x1="59037" y1="56445" x2="60371" y2="56358"/>
                        <a14:foregroundMark x1="55269" y1="56691" x2="58518" y2="56479"/>
                        <a14:foregroundMark x1="66033" y1="43404" x2="66022" y2="43066"/>
                        <a14:foregroundMark x1="66236" y1="49478" x2="66192" y2="48174"/>
                        <a14:foregroundMark x1="62183" y1="39085" x2="60860" y2="37713"/>
                        <a14:foregroundMark x1="66022" y1="43066" x2="65515" y2="42540"/>
                        <a14:foregroundMark x1="75060" y1="79295" x2="76767" y2="77594"/>
                        <a14:foregroundMark x1="60443" y1="75319" x2="60317" y2="76319"/>
                        <a14:foregroundMark x1="76559" y1="85158" x2="74759" y2="86981"/>
                        <a14:foregroundMark x1="60581" y1="96315" x2="60071" y2="96503"/>
                        <a14:foregroundMark x1="57279" y1="97247" x2="44453" y2="95506"/>
                        <a14:foregroundMark x1="27224" y1="65744" x2="28172" y2="58637"/>
                        <a14:foregroundMark x1="26490" y1="71247" x2="26957" y2="67744"/>
                        <a14:foregroundMark x1="30545" y1="53033" x2="30739" y2="52575"/>
                        <a14:foregroundMark x1="28172" y1="58637" x2="29735" y2="54948"/>
                        <a14:foregroundMark x1="35271" y1="46174" x2="37686" y2="45294"/>
                        <a14:foregroundMark x1="33842" y1="46695" x2="34991" y2="46277"/>
                        <a14:foregroundMark x1="74633" y1="55531" x2="76774" y2="58394"/>
                        <a14:foregroundMark x1="76774" y1="58394" x2="77923" y2="63131"/>
                        <a14:foregroundMark x1="79785" y1="78115" x2="79785" y2="83455"/>
                        <a14:foregroundMark x1="79785" y1="83455" x2="75914" y2="86131"/>
                        <a14:foregroundMark x1="30189" y1="56637" x2="28602" y2="58881"/>
                        <a14:foregroundMark x1="38966" y1="58421" x2="39570" y2="58394"/>
                        <a14:foregroundMark x1="31711" y1="58743" x2="32640" y2="58702"/>
                        <a14:foregroundMark x1="28602" y1="58881" x2="30766" y2="58785"/>
                        <a14:foregroundMark x1="36711" y1="47072" x2="36559" y2="46472"/>
                        <a14:foregroundMark x1="39570" y1="58394" x2="39487" y2="58067"/>
                        <a14:foregroundMark x1="35076" y1="46472" x2="34839" y2="46472"/>
                        <a14:foregroundMark x1="36559" y1="46472" x2="35400" y2="46472"/>
                        <a14:foregroundMark x1="46667" y1="60341" x2="38951" y2="58431"/>
                        <a14:foregroundMark x1="31260" y1="58894" x2="24946" y2="66423"/>
                        <a14:foregroundMark x1="24946" y1="66423" x2="26457" y2="71249"/>
                        <a14:foregroundMark x1="42299" y1="86853" x2="46022" y2="85888"/>
                        <a14:foregroundMark x1="46022" y1="85888" x2="48149" y2="74453"/>
                        <a14:foregroundMark x1="48181" y1="70560" x2="45161" y2="60097"/>
                        <a14:foregroundMark x1="45161" y1="60097" x2="45161" y2="59854"/>
                        <a14:foregroundMark x1="26895" y1="67579" x2="26237" y2="67883"/>
                        <a14:foregroundMark x1="26237" y1="67883" x2="27939" y2="70306"/>
                        <a14:foregroundMark x1="89032" y1="38686" x2="89247" y2="63990"/>
                        <a14:foregroundMark x1="58135" y1="95393" x2="53548" y2="96837"/>
                        <a14:foregroundMark x1="53548" y1="96837" x2="46097" y2="96672"/>
                        <a14:foregroundMark x1="55054" y1="45255" x2="51398" y2="46959"/>
                        <a14:backgroundMark x1="47097" y1="40146" x2="47097" y2="40146"/>
                        <a14:backgroundMark x1="36559" y1="65450" x2="36559" y2="65450"/>
                        <a14:backgroundMark x1="37419" y1="64964" x2="36559" y2="65450"/>
                        <a14:backgroundMark x1="34409" y1="64234" x2="39570" y2="72749"/>
                        <a14:backgroundMark x1="33118" y1="63017" x2="35914" y2="70316"/>
                        <a14:backgroundMark x1="36344" y1="51095" x2="37849" y2="56691"/>
                        <a14:backgroundMark x1="35484" y1="55718" x2="35269" y2="55718"/>
                        <a14:backgroundMark x1="36989" y1="50365" x2="32688" y2="53285"/>
                        <a14:backgroundMark x1="34839" y1="57908" x2="38710" y2="58394"/>
                        <a14:backgroundMark x1="37419" y1="48905" x2="37634" y2="51582"/>
                        <a14:backgroundMark x1="36774" y1="49635" x2="36344" y2="49392"/>
                        <a14:backgroundMark x1="33763" y1="56934" x2="36129" y2="57421"/>
                        <a14:backgroundMark x1="33763" y1="87591" x2="39140" y2="90754"/>
                        <a14:backgroundMark x1="47184" y1="41331" x2="44086" y2="49392"/>
                        <a14:backgroundMark x1="48387" y1="38200" x2="47618" y2="40202"/>
                        <a14:backgroundMark x1="53904" y1="43720" x2="54194" y2="43552"/>
                        <a14:backgroundMark x1="44086" y1="49392" x2="50462" y2="45708"/>
                        <a14:backgroundMark x1="54194" y1="43552" x2="54839" y2="43552"/>
                        <a14:backgroundMark x1="55484" y1="41119" x2="54613" y2="44667"/>
                        <a14:backgroundMark x1="50968" y1="38686" x2="49032" y2="38200"/>
                        <a14:backgroundMark x1="51183" y1="37956" x2="52043" y2="40876"/>
                        <a14:backgroundMark x1="51398" y1="37713" x2="48387" y2="38200"/>
                        <a14:backgroundMark x1="47527" y1="36740" x2="45161" y2="37226"/>
                        <a14:backgroundMark x1="57849" y1="39659" x2="58976" y2="50493"/>
                        <a14:backgroundMark x1="59063" y1="50608" x2="58495" y2="39903"/>
                        <a14:backgroundMark x1="58495" y1="39903" x2="58495" y2="39903"/>
                        <a14:backgroundMark x1="64946" y1="44769" x2="65376" y2="46229"/>
                        <a14:backgroundMark x1="65161" y1="45255" x2="64731" y2="47445"/>
                        <a14:backgroundMark x1="65591" y1="45742" x2="64731" y2="47202"/>
                        <a14:backgroundMark x1="65161" y1="44039" x2="65806" y2="45012"/>
                        <a14:backgroundMark x1="69462" y1="51095" x2="68817" y2="49878"/>
                        <a14:backgroundMark x1="68172" y1="51095" x2="66882" y2="55961"/>
                        <a14:backgroundMark x1="67097" y1="50608" x2="66882" y2="56691"/>
                        <a14:backgroundMark x1="70538" y1="51095" x2="72688" y2="53528"/>
                        <a14:backgroundMark x1="64086" y1="62530" x2="62581" y2="74696"/>
                        <a14:backgroundMark x1="62581" y1="74696" x2="65591" y2="62774"/>
                        <a14:backgroundMark x1="65591" y1="62774" x2="65376" y2="75426"/>
                        <a14:backgroundMark x1="65376" y1="75426" x2="70323" y2="87348"/>
                        <a14:backgroundMark x1="70323" y1="87348" x2="75054" y2="63260"/>
                        <a14:backgroundMark x1="75054" y1="63260" x2="75484" y2="75426"/>
                        <a14:backgroundMark x1="75484" y1="75426" x2="75484" y2="62530"/>
                        <a14:backgroundMark x1="75484" y1="62530" x2="64516" y2="61314"/>
                        <a14:backgroundMark x1="64516" y1="61314" x2="63441" y2="62530"/>
                        <a14:backgroundMark x1="75914" y1="74209" x2="75484" y2="77372"/>
                        <a14:backgroundMark x1="63226" y1="74453" x2="63871" y2="75182"/>
                        <a14:backgroundMark x1="63441" y1="75182" x2="64086" y2="77372"/>
                        <a14:backgroundMark x1="73333" y1="86861" x2="72903" y2="93431"/>
                        <a14:backgroundMark x1="66882" y1="90268" x2="65806" y2="97324"/>
                        <a14:backgroundMark x1="56344" y1="99270" x2="56344" y2="99270"/>
                        <a14:backgroundMark x1="56344" y1="99270" x2="59355" y2="98054"/>
                        <a14:backgroundMark x1="42366" y1="70560" x2="42366" y2="74453"/>
                        <a14:backgroundMark x1="33118" y1="74209" x2="32473" y2="93187"/>
                        <a14:backgroundMark x1="29677" y1="71046" x2="29892" y2="75426"/>
                        <a14:backgroundMark x1="36559" y1="91971" x2="35914" y2="97567"/>
                        <a14:backgroundMark x1="39570" y1="92944" x2="37849" y2="96837"/>
                        <a14:backgroundMark x1="51398" y1="37956" x2="51183" y2="37956"/>
                        <a14:backgroundMark x1="52688" y1="37226" x2="52688" y2="37226"/>
                        <a14:backgroundMark x1="50538" y1="37226" x2="53548" y2="37470"/>
                        <a14:backgroundMark x1="51613" y1="37713" x2="52688" y2="38200"/>
                        <a14:backgroundMark x1="35269" y1="49635" x2="36989" y2="49635"/>
                        <a14:backgroundMark x1="33333" y1="51095" x2="32688" y2="53285"/>
                      </a14:backgroundRemoval>
                    </a14:imgEffect>
                    <a14:imgEffect>
                      <a14:colorTemperature colorTemp="3583"/>
                    </a14:imgEffect>
                    <a14:imgEffect>
                      <a14:saturation sat="103000"/>
                    </a14:imgEffect>
                    <a14:imgEffect>
                      <a14:brightnessContrast bright="-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7842" y="828033"/>
            <a:ext cx="838955" cy="741528"/>
          </a:xfrm>
          <a:prstGeom prst="rect">
            <a:avLst/>
          </a:prstGeom>
          <a:noFill/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D36390E-8176-4C56-8581-C9C89419EF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03" b="89916" l="9773" r="90000">
                        <a14:foregroundMark x1="43636" y1="15126" x2="32273" y2="21849"/>
                        <a14:foregroundMark x1="32273" y1="21849" x2="27955" y2="26891"/>
                        <a14:foregroundMark x1="12273" y1="32983" x2="9773" y2="43487"/>
                        <a14:foregroundMark x1="9773" y1="43487" x2="10682" y2="55252"/>
                        <a14:foregroundMark x1="10682" y1="55252" x2="10909" y2="55672"/>
                        <a14:foregroundMark x1="36591" y1="10924" x2="47727" y2="8403"/>
                        <a14:foregroundMark x1="47727" y1="8403" x2="58636" y2="10504"/>
                      </a14:backgroundRemoval>
                    </a14:imgEffect>
                    <a14:imgEffect>
                      <a14:brightnessContrast bright="-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564" y="830628"/>
            <a:ext cx="816484" cy="883287"/>
          </a:xfrm>
          <a:prstGeom prst="rect">
            <a:avLst/>
          </a:prstGeom>
          <a:noFill/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ED11A90-3ABE-4B18-9C53-D5D655F3B1F7}"/>
              </a:ext>
            </a:extLst>
          </p:cNvPr>
          <p:cNvSpPr txBox="1"/>
          <p:nvPr/>
        </p:nvSpPr>
        <p:spPr>
          <a:xfrm>
            <a:off x="1028806" y="3433791"/>
            <a:ext cx="615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standards and rigorous training for managing a real fund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="" xmlns:a16="http://schemas.microsoft.com/office/drawing/2014/main" id="{50DE4FCC-6E3C-46CF-91C8-016C007E71C0}"/>
              </a:ext>
            </a:extLst>
          </p:cNvPr>
          <p:cNvSpPr/>
          <p:nvPr/>
        </p:nvSpPr>
        <p:spPr>
          <a:xfrm>
            <a:off x="783843" y="3509952"/>
            <a:ext cx="259800" cy="217010"/>
          </a:xfrm>
          <a:prstGeom prst="rightArrow">
            <a:avLst/>
          </a:prstGeom>
          <a:solidFill>
            <a:srgbClr val="001C5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99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B06D4EF-2F76-6744-B07A-F8E6D9771DD4}"/>
              </a:ext>
            </a:extLst>
          </p:cNvPr>
          <p:cNvSpPr txBox="1"/>
          <p:nvPr/>
        </p:nvSpPr>
        <p:spPr>
          <a:xfrm>
            <a:off x="3571337" y="1812625"/>
            <a:ext cx="212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236202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50E6909-2E43-4B56-B2A8-0688922F2D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05000" y="1441712"/>
            <a:ext cx="5334000" cy="1328738"/>
          </a:xfrm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133D"/>
                </a:solidFill>
                <a:latin typeface="+mj-lt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29633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0" y="1924"/>
            <a:ext cx="9144000" cy="685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j-lt"/>
              </a:rPr>
              <a:t> 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AE065A-B0C5-164B-8D80-ACAA834B9469}"/>
              </a:ext>
            </a:extLst>
          </p:cNvPr>
          <p:cNvSpPr txBox="1"/>
          <p:nvPr/>
        </p:nvSpPr>
        <p:spPr>
          <a:xfrm>
            <a:off x="1057835" y="41058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="" xmlns:a16="http://schemas.microsoft.com/office/drawing/2014/main" id="{A5F8719E-48B6-CB49-9C24-1480E410C8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9680450"/>
              </p:ext>
            </p:extLst>
          </p:nvPr>
        </p:nvGraphicFramePr>
        <p:xfrm>
          <a:off x="478467" y="859871"/>
          <a:ext cx="3763924" cy="3346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="" xmlns:a16="http://schemas.microsoft.com/office/drawing/2014/main" id="{D09FFEFD-4F4F-BD47-9715-9F3A9AE739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002010"/>
              </p:ext>
            </p:extLst>
          </p:nvPr>
        </p:nvGraphicFramePr>
        <p:xfrm>
          <a:off x="4572000" y="859871"/>
          <a:ext cx="3957321" cy="3115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>
            <a:extLst>
              <a:ext uri="{FF2B5EF4-FFF2-40B4-BE49-F238E27FC236}">
                <a16:creationId xmlns="" xmlns:a16="http://schemas.microsoft.com/office/drawing/2014/main" id="{DEA47D23-AF16-4A8D-9810-D77BCB76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2430"/>
          </a:xfrm>
        </p:spPr>
        <p:txBody>
          <a:bodyPr>
            <a:normAutofit/>
          </a:bodyPr>
          <a:lstStyle/>
          <a:p>
            <a:r>
              <a:rPr lang="en" dirty="0"/>
              <a:t>Transactional Details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78" y="1510208"/>
            <a:ext cx="4506089" cy="208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488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97CCA9EF-6C52-4050-82BF-D0C29752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Process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869781E2-BC94-48D5-ACEE-F3A3A84EB8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0956748"/>
              </p:ext>
            </p:extLst>
          </p:nvPr>
        </p:nvGraphicFramePr>
        <p:xfrm>
          <a:off x="739628" y="893429"/>
          <a:ext cx="7674530" cy="3439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9939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9144000" cy="819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McDonald’s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Basic Metrics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28952A4A-E9CD-48C8-A017-06C413F6F2F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0321" y="962351"/>
          <a:ext cx="3522922" cy="3101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461">
                  <a:extLst>
                    <a:ext uri="{9D8B030D-6E8A-4147-A177-3AD203B41FA5}">
                      <a16:colId xmlns="" xmlns:a16="http://schemas.microsoft.com/office/drawing/2014/main" val="2057061817"/>
                    </a:ext>
                  </a:extLst>
                </a:gridCol>
                <a:gridCol w="1761461">
                  <a:extLst>
                    <a:ext uri="{9D8B030D-6E8A-4147-A177-3AD203B41FA5}">
                      <a16:colId xmlns="" xmlns:a16="http://schemas.microsoft.com/office/drawing/2014/main" val="3790857736"/>
                    </a:ext>
                  </a:extLst>
                </a:gridCol>
              </a:tblGrid>
              <a:tr h="44309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Basic Metrics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5233341"/>
                  </a:ext>
                </a:extLst>
              </a:tr>
              <a:tr h="4430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Purchase Price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</a:t>
                      </a:r>
                      <a:r>
                        <a:rPr lang="en-US" altLang="zh-CN" dirty="0"/>
                        <a:t>184.43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18691668"/>
                  </a:ext>
                </a:extLst>
              </a:tr>
              <a:tr h="4430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 Price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$188.51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41556904"/>
                  </a:ext>
                </a:extLst>
              </a:tr>
              <a:tr h="4430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 Week High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$183.91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01230704"/>
                  </a:ext>
                </a:extLst>
              </a:tr>
              <a:tr h="443093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52 Week Low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$146.84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8048259"/>
                  </a:ext>
                </a:extLst>
              </a:tr>
              <a:tr h="4430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Market Capitalization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$141.5(B)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726117"/>
                  </a:ext>
                </a:extLst>
              </a:tr>
              <a:tr h="4430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Dividend Yield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2.77%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08250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C38637A-6510-1C4A-AFD1-D431FFEB6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243" y="1129744"/>
            <a:ext cx="4574757" cy="2766863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="" xmlns:a16="http://schemas.microsoft.com/office/drawing/2014/main" id="{8C39FEC9-5E0F-4B61-8B70-F5D1B095A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551" y="59437"/>
            <a:ext cx="1068923" cy="76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69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>
            <a:extLst>
              <a:ext uri="{FF2B5EF4-FFF2-40B4-BE49-F238E27FC236}">
                <a16:creationId xmlns="" xmlns:a16="http://schemas.microsoft.com/office/drawing/2014/main" id="{DEA47D23-AF16-4A8D-9810-D77BCB76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9954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McDonald’s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Investment Thesis and Risks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5483E66-0138-4EF2-B191-7D8215676142}"/>
              </a:ext>
            </a:extLst>
          </p:cNvPr>
          <p:cNvSpPr/>
          <p:nvPr/>
        </p:nvSpPr>
        <p:spPr>
          <a:xfrm>
            <a:off x="193638" y="973430"/>
            <a:ext cx="472906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/>
            <a:endParaRPr lang="en-US" b="1" dirty="0"/>
          </a:p>
          <a:p>
            <a:pPr marL="457200" lvl="1"/>
            <a:r>
              <a:rPr lang="en-US" sz="1400" b="1" dirty="0">
                <a:latin typeface="+mj-lt"/>
              </a:rPr>
              <a:t>Experience of the Future (EOTF) and Delivery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</a:rPr>
              <a:t>Order accuracy, and customer satisfaction scores increase continually.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</a:rPr>
              <a:t>Cost Reduction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</a:rPr>
              <a:t>Cooperating with Uber Eats Delivery increased US same-store sales by 3%.</a:t>
            </a:r>
          </a:p>
          <a:p>
            <a:pPr marL="457200" lvl="1"/>
            <a:r>
              <a:rPr lang="en-US" sz="1400" b="1" dirty="0">
                <a:latin typeface="+mj-lt"/>
              </a:rPr>
              <a:t>Franchisee System.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</a:rPr>
              <a:t>MCD owns 45% of the land, and 75% of the buildings for its restaurants. </a:t>
            </a:r>
            <a:endParaRPr lang="en-US" b="1" dirty="0"/>
          </a:p>
          <a:p>
            <a:pPr marL="457200" lvl="1"/>
            <a:r>
              <a:rPr lang="en-US" sz="1400" b="1" dirty="0">
                <a:latin typeface="+mj-lt"/>
              </a:rPr>
              <a:t>Becoming a nimbler organization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</a:rPr>
              <a:t>MCD always make decisions at the local and regional level.  </a:t>
            </a:r>
          </a:p>
          <a:p>
            <a:pPr marL="457200" lvl="1"/>
            <a:r>
              <a:rPr lang="en-US" sz="1400" b="1" dirty="0">
                <a:latin typeface="+mj-lt"/>
              </a:rPr>
              <a:t>The Dividend Yield of MCD is attractive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</a:rPr>
              <a:t>MCD has been increasing dividend for 41 years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97B6425-DAAE-44F7-AFBD-BC0CA8CE24B1}"/>
              </a:ext>
            </a:extLst>
          </p:cNvPr>
          <p:cNvSpPr/>
          <p:nvPr/>
        </p:nvSpPr>
        <p:spPr>
          <a:xfrm>
            <a:off x="4922705" y="1327373"/>
            <a:ext cx="353818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</a:rPr>
              <a:t>Potential decrease in U.S. consumer confidence index and weak customer response to new menu offerings.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Uncertainty of the trade discussions will hit the markets, and result in fluctuations in food costs, competitive discounting and exchange rate volatility.</a:t>
            </a:r>
          </a:p>
          <a:p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MCD is sensitive to economic fluctuations across the globe, including currency movements, and negative publicity tied to food quality concerns.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53D51F6-2268-44B7-AD49-5950AB0AEEAC}"/>
              </a:ext>
            </a:extLst>
          </p:cNvPr>
          <p:cNvSpPr/>
          <p:nvPr/>
        </p:nvSpPr>
        <p:spPr>
          <a:xfrm>
            <a:off x="1751802" y="829846"/>
            <a:ext cx="1133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Thesis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E73C891-AD27-44B7-A936-294E4945047B}"/>
              </a:ext>
            </a:extLst>
          </p:cNvPr>
          <p:cNvSpPr/>
          <p:nvPr/>
        </p:nvSpPr>
        <p:spPr>
          <a:xfrm>
            <a:off x="6176149" y="933038"/>
            <a:ext cx="905355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33" b="1" i="1" dirty="0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1FDE5A0-7D40-436C-9C70-A6B4A8403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551" y="59437"/>
            <a:ext cx="1068923" cy="76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93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0" y="1924"/>
            <a:ext cx="9144000" cy="870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Microsoft</a:t>
            </a:r>
            <a:r>
              <a:rPr lang="en-US" sz="2800" dirty="0">
                <a:latin typeface="+mj-lt"/>
              </a:rPr>
              <a:t/>
            </a:r>
            <a:br>
              <a:rPr lang="en-US" sz="2800" dirty="0">
                <a:latin typeface="+mj-lt"/>
              </a:rPr>
            </a:b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Basic Metric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28952A4A-E9CD-48C8-A017-06C413F6F2F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0321" y="962351"/>
          <a:ext cx="3522922" cy="3087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461">
                  <a:extLst>
                    <a:ext uri="{9D8B030D-6E8A-4147-A177-3AD203B41FA5}">
                      <a16:colId xmlns="" xmlns:a16="http://schemas.microsoft.com/office/drawing/2014/main" val="2057061817"/>
                    </a:ext>
                  </a:extLst>
                </a:gridCol>
                <a:gridCol w="1761461">
                  <a:extLst>
                    <a:ext uri="{9D8B030D-6E8A-4147-A177-3AD203B41FA5}">
                      <a16:colId xmlns="" xmlns:a16="http://schemas.microsoft.com/office/drawing/2014/main" val="3790857736"/>
                    </a:ext>
                  </a:extLst>
                </a:gridCol>
              </a:tblGrid>
              <a:tr h="44309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Basic Metrics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5233341"/>
                  </a:ext>
                </a:extLst>
              </a:tr>
              <a:tr h="4284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Purchase Price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$ 108.12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18691668"/>
                  </a:ext>
                </a:extLst>
              </a:tr>
              <a:tr h="4430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 Price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$ 110.89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41556904"/>
                  </a:ext>
                </a:extLst>
              </a:tr>
              <a:tr h="4430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 Week High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$ 116.18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01230704"/>
                  </a:ext>
                </a:extLst>
              </a:tr>
              <a:tr h="443093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52 Week Low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$ 80.70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8048259"/>
                  </a:ext>
                </a:extLst>
              </a:tr>
              <a:tr h="4430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Market Capitalization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$ 851.2 (B)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91726117"/>
                  </a:ext>
                </a:extLst>
              </a:tr>
              <a:tr h="4430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Dividend Yield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1.7%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08250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D1731A3-3933-4F26-A01D-5743769E6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434" y="1145614"/>
            <a:ext cx="4676650" cy="2852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4D130FB-D01F-4CE0-8AAE-A54154B7C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554" y="-38663"/>
            <a:ext cx="2613919" cy="96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37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>
            <a:extLst>
              <a:ext uri="{FF2B5EF4-FFF2-40B4-BE49-F238E27FC236}">
                <a16:creationId xmlns="" xmlns:a16="http://schemas.microsoft.com/office/drawing/2014/main" id="{DEA47D23-AF16-4A8D-9810-D77BCB76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194"/>
            <a:ext cx="9144000" cy="88084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Microsoft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Investment Thesis and Risks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5483E66-0138-4EF2-B191-7D8215676142}"/>
              </a:ext>
            </a:extLst>
          </p:cNvPr>
          <p:cNvSpPr/>
          <p:nvPr/>
        </p:nvSpPr>
        <p:spPr>
          <a:xfrm>
            <a:off x="683106" y="1327373"/>
            <a:ext cx="405192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  <a:cs typeface="Arial" panose="020B0604020202020204" pitchFamily="34" charset="0"/>
              </a:rPr>
              <a:t>Wide Economic Moats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</a:rPr>
              <a:t>Dominant Market Share among Operating Systems and Office Tools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</a:rPr>
              <a:t>Acceleration in Cloud Services growth</a:t>
            </a:r>
            <a:r>
              <a:rPr lang="en-US" sz="14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</a:rPr>
              <a:t>Diversified Clientele</a:t>
            </a:r>
          </a:p>
          <a:p>
            <a:endParaRPr lang="en-US" sz="1400" b="1" dirty="0">
              <a:latin typeface="+mj-lt"/>
              <a:cs typeface="Arial" panose="020B0604020202020204" pitchFamily="34" charset="0"/>
            </a:endParaRPr>
          </a:p>
          <a:p>
            <a:r>
              <a:rPr lang="en-US" sz="1400" b="1" dirty="0">
                <a:latin typeface="+mj-lt"/>
              </a:rPr>
              <a:t>Rapid Development in Cloud Computing industry</a:t>
            </a:r>
            <a:endParaRPr lang="en-US" sz="1400" b="1" dirty="0">
              <a:latin typeface="+mj-lt"/>
              <a:cs typeface="Arial" panose="020B0604020202020204" pitchFamily="34" charset="0"/>
            </a:endParaRPr>
          </a:p>
          <a:p>
            <a:endParaRPr lang="en-US" sz="1400" b="1" dirty="0">
              <a:latin typeface="+mj-lt"/>
              <a:cs typeface="Arial" panose="020B0604020202020204" pitchFamily="34" charset="0"/>
            </a:endParaRPr>
          </a:p>
          <a:p>
            <a:r>
              <a:rPr lang="en-US" sz="1400" b="1" dirty="0">
                <a:latin typeface="+mj-lt"/>
                <a:cs typeface="Arial" panose="020B0604020202020204" pitchFamily="34" charset="0"/>
              </a:rPr>
              <a:t>Acquisitions and Partnerships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</a:rPr>
              <a:t>Expand partnerships with many large companies on cloud computing, AI and IoT to capture global market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</a:rPr>
              <a:t>Crucial synergy of the LinkedIn and GitHub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2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97B6425-DAAE-44F7-AFBD-BC0CA8CE24B1}"/>
              </a:ext>
            </a:extLst>
          </p:cNvPr>
          <p:cNvSpPr/>
          <p:nvPr/>
        </p:nvSpPr>
        <p:spPr>
          <a:xfrm>
            <a:off x="4922705" y="1447064"/>
            <a:ext cx="35381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</a:rPr>
              <a:t>Significant investments in new products and services may not achieve expected returns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</a:rPr>
              <a:t>Government litigation and regulatory activity may limit how Microsoft designs and markets its products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</a:rPr>
              <a:t>Cyberattacks and security vulnerabilities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+mj-lt"/>
              </a:rPr>
              <a:t>Acquisitions like GitHub may face an overpayment risk</a:t>
            </a:r>
            <a:endParaRPr lang="en-US" sz="1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53D51F6-2268-44B7-AD49-5950AB0AEEAC}"/>
              </a:ext>
            </a:extLst>
          </p:cNvPr>
          <p:cNvSpPr/>
          <p:nvPr/>
        </p:nvSpPr>
        <p:spPr>
          <a:xfrm>
            <a:off x="1741044" y="927263"/>
            <a:ext cx="11339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Thesis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E73C891-AD27-44B7-A936-294E4945047B}"/>
              </a:ext>
            </a:extLst>
          </p:cNvPr>
          <p:cNvSpPr/>
          <p:nvPr/>
        </p:nvSpPr>
        <p:spPr>
          <a:xfrm>
            <a:off x="6176149" y="933038"/>
            <a:ext cx="905355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33" b="1" i="1" dirty="0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86CAB0F-3C47-464C-9D1E-0B5AFAC06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554" y="-38663"/>
            <a:ext cx="2613919" cy="96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4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>
            <a:extLst>
              <a:ext uri="{FF2B5EF4-FFF2-40B4-BE49-F238E27FC236}">
                <a16:creationId xmlns="" xmlns:a16="http://schemas.microsoft.com/office/drawing/2014/main" id="{DEA47D23-AF16-4A8D-9810-D77BCB76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2430"/>
          </a:xfrm>
        </p:spPr>
        <p:txBody>
          <a:bodyPr>
            <a:normAutofit/>
          </a:bodyPr>
          <a:lstStyle/>
          <a:p>
            <a:r>
              <a:rPr lang="en" dirty="0">
                <a:latin typeface="+mj-lt"/>
              </a:rPr>
              <a:t> Agenda</a:t>
            </a:r>
            <a:endParaRPr lang="en-US" dirty="0">
              <a:latin typeface="+mj-lt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5AFFA669-4BD9-6848-B35B-08FE412DA5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1164126"/>
              </p:ext>
            </p:extLst>
          </p:nvPr>
        </p:nvGraphicFramePr>
        <p:xfrm>
          <a:off x="746498" y="991251"/>
          <a:ext cx="6482256" cy="308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D8B7B0A-1AEC-4B46-9AC0-6D2D0ED0C605}"/>
              </a:ext>
            </a:extLst>
          </p:cNvPr>
          <p:cNvSpPr txBox="1"/>
          <p:nvPr/>
        </p:nvSpPr>
        <p:spPr>
          <a:xfrm>
            <a:off x="8417859" y="22591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6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="" xmlns:a16="http://schemas.microsoft.com/office/drawing/2014/main" id="{1FB370D8-25C5-4C59-818C-A27D05117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2430"/>
          </a:xfrm>
        </p:spPr>
        <p:txBody>
          <a:bodyPr/>
          <a:lstStyle/>
          <a:p>
            <a:r>
              <a:rPr lang="en-US" dirty="0">
                <a:latin typeface="+mj-lt"/>
              </a:rPr>
              <a:t>Investment Philosophy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020F70D3-58BE-6342-BC25-561A37C804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076112"/>
              </p:ext>
            </p:extLst>
          </p:nvPr>
        </p:nvGraphicFramePr>
        <p:xfrm>
          <a:off x="574450" y="988828"/>
          <a:ext cx="7995099" cy="3476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5490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C98090A4-3814-4DCB-A91B-13253EAD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Risk Management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5D2D2B41-ED4A-1F41-8156-8B50B7D06E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7206198"/>
              </p:ext>
            </p:extLst>
          </p:nvPr>
        </p:nvGraphicFramePr>
        <p:xfrm>
          <a:off x="701684" y="824678"/>
          <a:ext cx="7343554" cy="3327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5FB7DB3-80D5-41C4-86EC-0E8BAEABB824}"/>
              </a:ext>
            </a:extLst>
          </p:cNvPr>
          <p:cNvSpPr/>
          <p:nvPr/>
        </p:nvSpPr>
        <p:spPr>
          <a:xfrm>
            <a:off x="1161381" y="4235671"/>
            <a:ext cx="485581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000E2F"/>
                </a:solidFill>
              </a:rPr>
              <a:t>* Stop Loss on certain investments exceeds 20% to account for the historical volatility</a:t>
            </a:r>
          </a:p>
        </p:txBody>
      </p:sp>
    </p:spTree>
    <p:extLst>
      <p:ext uri="{BB962C8B-B14F-4D97-AF65-F5344CB8AC3E}">
        <p14:creationId xmlns:p14="http://schemas.microsoft.com/office/powerpoint/2010/main" val="1943485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850E6909-2E43-4B56-B2A8-0688922F2D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05000" y="1431437"/>
            <a:ext cx="5334000" cy="1328738"/>
          </a:xfrm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133D"/>
                </a:solidFill>
                <a:latin typeface="+mj-lt"/>
              </a:rPr>
              <a:t>ECONOMIC OUTLOOK</a:t>
            </a:r>
          </a:p>
        </p:txBody>
      </p:sp>
    </p:spTree>
    <p:extLst>
      <p:ext uri="{BB962C8B-B14F-4D97-AF65-F5344CB8AC3E}">
        <p14:creationId xmlns:p14="http://schemas.microsoft.com/office/powerpoint/2010/main" val="2987649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72978FEA-9E5B-4698-973F-DB7AF6F90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Outlook – U.S.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FEFABB52-1611-4B79-B951-77EA55B9DF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1482515"/>
              </p:ext>
            </p:extLst>
          </p:nvPr>
        </p:nvGraphicFramePr>
        <p:xfrm>
          <a:off x="317606" y="914399"/>
          <a:ext cx="8440500" cy="3007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4915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72978FEA-9E5B-4698-973F-DB7AF6F90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Economic Outlook – </a:t>
            </a:r>
            <a:r>
              <a:rPr lang="en-US" sz="1800" dirty="0">
                <a:latin typeface="+mj-lt"/>
              </a:rPr>
              <a:t>Fiscal Development and Global Economy</a:t>
            </a:r>
            <a:endParaRPr lang="en-US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6015AED-C091-44B3-93FA-BC003B07D7BB}"/>
              </a:ext>
            </a:extLst>
          </p:cNvPr>
          <p:cNvSpPr txBox="1"/>
          <p:nvPr/>
        </p:nvSpPr>
        <p:spPr>
          <a:xfrm>
            <a:off x="292443" y="1003764"/>
            <a:ext cx="411891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U.S. Tax cut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$1.5 Trillion tax overhaul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Large benefit for U.S. corporations and reduce effective tax rate under 20%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Possible worsening fiscal deficit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Pulling demand forward in a late economic cycle</a:t>
            </a:r>
          </a:p>
          <a:p>
            <a:endParaRPr lang="en-US" b="1" dirty="0"/>
          </a:p>
          <a:p>
            <a:r>
              <a:rPr lang="en-US" b="1" dirty="0"/>
              <a:t>Trade Tensions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Uncertainty on trade and the actual effect of the tariff and retaliation in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Increased input prices and lower corporate margins in the medium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Effects differ from industry to industry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55D6765E-47A7-4041-836D-FB4EE3651934}"/>
              </a:ext>
            </a:extLst>
          </p:cNvPr>
          <p:cNvCxnSpPr/>
          <p:nvPr/>
        </p:nvCxnSpPr>
        <p:spPr>
          <a:xfrm>
            <a:off x="4572000" y="1025611"/>
            <a:ext cx="0" cy="3216875"/>
          </a:xfrm>
          <a:prstGeom prst="line">
            <a:avLst/>
          </a:prstGeom>
          <a:ln w="57150">
            <a:solidFill>
              <a:srgbClr val="1025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6768415-BB70-405E-AEEC-627DB00FF6A3}"/>
              </a:ext>
            </a:extLst>
          </p:cNvPr>
          <p:cNvSpPr txBox="1"/>
          <p:nvPr/>
        </p:nvSpPr>
        <p:spPr>
          <a:xfrm>
            <a:off x="4926227" y="976184"/>
            <a:ext cx="406537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China Slow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 growth slow down and a deleveraging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Transformation of industry structure</a:t>
            </a:r>
          </a:p>
          <a:p>
            <a:endParaRPr lang="en-US" dirty="0"/>
          </a:p>
          <a:p>
            <a:r>
              <a:rPr lang="en-US" b="1" dirty="0"/>
              <a:t>Eurozone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Brexit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Italy bond sell-offs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GDP growth at 2.2% and expected to slow down</a:t>
            </a:r>
          </a:p>
          <a:p>
            <a:endParaRPr lang="en-US" dirty="0"/>
          </a:p>
          <a:p>
            <a:r>
              <a:rPr lang="en-US" b="1" dirty="0"/>
              <a:t>Dollar Strength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Capital flow into U.S. with Treasury yield down and dollar strengthening</a:t>
            </a:r>
          </a:p>
        </p:txBody>
      </p:sp>
    </p:spTree>
    <p:extLst>
      <p:ext uri="{BB962C8B-B14F-4D97-AF65-F5344CB8AC3E}">
        <p14:creationId xmlns:p14="http://schemas.microsoft.com/office/powerpoint/2010/main" val="1780615519"/>
      </p:ext>
    </p:extLst>
  </p:cSld>
  <p:clrMapOvr>
    <a:masterClrMapping/>
  </p:clrMapOvr>
</p:sld>
</file>

<file path=ppt/theme/theme1.xml><?xml version="1.0" encoding="utf-8"?>
<a:theme xmlns:a="http://schemas.openxmlformats.org/drawingml/2006/main" name="IBM them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BM theme" id="{EA4D4FE6-23C9-40FD-A60F-4F35B4AFA6CA}" vid="{BC445A62-22EC-47EA-934F-6C2AE8F14319}"/>
    </a:ext>
  </a:extLst>
</a:theme>
</file>

<file path=ppt/theme/theme2.xml><?xml version="1.0" encoding="utf-8"?>
<a:theme xmlns:a="http://schemas.openxmlformats.org/drawingml/2006/main" name="Uconn theme">
  <a:themeElements>
    <a:clrScheme name="Custom 1">
      <a:dk1>
        <a:srgbClr val="000D2F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conn theme" id="{BEC3A2D6-42BB-4A51-96E2-1A57B9978349}" vid="{4BDC02E1-0B25-48B6-AC3F-9CB698BA6A28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D2F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IBM theme</Template>
  <TotalTime>5637</TotalTime>
  <Words>1469</Words>
  <Application>Microsoft Office PowerPoint</Application>
  <PresentationFormat>On-screen Show (16:9)</PresentationFormat>
  <Paragraphs>329</Paragraphs>
  <Slides>35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宋体</vt:lpstr>
      <vt:lpstr>Arial</vt:lpstr>
      <vt:lpstr>Calibri</vt:lpstr>
      <vt:lpstr>Times New Roman</vt:lpstr>
      <vt:lpstr>Wingdings</vt:lpstr>
      <vt:lpstr>IBM theme</vt:lpstr>
      <vt:lpstr>Uconn theme</vt:lpstr>
      <vt:lpstr>1_Custom Design</vt:lpstr>
      <vt:lpstr>Custom Design</vt:lpstr>
      <vt:lpstr>PowerPoint Presentation</vt:lpstr>
      <vt:lpstr>PowerPoint Presentation</vt:lpstr>
      <vt:lpstr> Introduction</vt:lpstr>
      <vt:lpstr> Agenda</vt:lpstr>
      <vt:lpstr>Investment Philosophy</vt:lpstr>
      <vt:lpstr>Risk Management</vt:lpstr>
      <vt:lpstr>ECONOMIC OUTLOOK</vt:lpstr>
      <vt:lpstr>Economic Outlook – U.S.</vt:lpstr>
      <vt:lpstr>Economic Outlook – Fiscal Development and Global Economy</vt:lpstr>
      <vt:lpstr>SECTOR OVERVIEW</vt:lpstr>
      <vt:lpstr>Basic Materials</vt:lpstr>
      <vt:lpstr>Consumer Discretionary </vt:lpstr>
      <vt:lpstr>Information Technology</vt:lpstr>
      <vt:lpstr>Industrials </vt:lpstr>
      <vt:lpstr>PORTFOLIO PERFORMANCE</vt:lpstr>
      <vt:lpstr> Portfolio Allocation </vt:lpstr>
      <vt:lpstr> Portfolio Performance </vt:lpstr>
      <vt:lpstr> Portfolio Performance (Contd.) </vt:lpstr>
      <vt:lpstr> Portfolio Performance (Contd.) </vt:lpstr>
      <vt:lpstr>Portfolio Performance (Contd.)</vt:lpstr>
      <vt:lpstr> Portfolio Performances (Contd.) </vt:lpstr>
      <vt:lpstr>INDIVIDUAL HOLDINGS</vt:lpstr>
      <vt:lpstr>International Flavors and Fragrances Basic Metrics</vt:lpstr>
      <vt:lpstr>International Flavors and Fragrances Investment Thesis and Risks</vt:lpstr>
      <vt:lpstr>The Boeing Company Basic Metrics</vt:lpstr>
      <vt:lpstr>The Boeing Company Investment Thesis and Risks</vt:lpstr>
      <vt:lpstr>Lessons Learned</vt:lpstr>
      <vt:lpstr>PowerPoint Presentation</vt:lpstr>
      <vt:lpstr>APPENDIX</vt:lpstr>
      <vt:lpstr>Transactional Details</vt:lpstr>
      <vt:lpstr>Investment Process</vt:lpstr>
      <vt:lpstr>McDonald’s Basic Metrics</vt:lpstr>
      <vt:lpstr>McDonald’s Investment Thesis and Risks</vt:lpstr>
      <vt:lpstr>Microsoft Basic Metric</vt:lpstr>
      <vt:lpstr>Microsoft Investment Thesis and Risks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Stock Name</dc:title>
  <dc:creator>Christian Escotto Rosado</dc:creator>
  <cp:lastModifiedBy>Laurel Grisamer</cp:lastModifiedBy>
  <cp:revision>119</cp:revision>
  <cp:lastPrinted>2018-11-27T02:02:30Z</cp:lastPrinted>
  <dcterms:modified xsi:type="dcterms:W3CDTF">2018-12-17T16:27:28Z</dcterms:modified>
</cp:coreProperties>
</file>